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</p:sldMasterIdLst>
  <p:notesMasterIdLst>
    <p:notesMasterId r:id="rId28"/>
  </p:notesMasterIdLst>
  <p:handoutMasterIdLst>
    <p:handoutMasterId r:id="rId29"/>
  </p:handoutMasterIdLst>
  <p:sldIdLst>
    <p:sldId id="263" r:id="rId3"/>
    <p:sldId id="555" r:id="rId4"/>
    <p:sldId id="283" r:id="rId5"/>
    <p:sldId id="764" r:id="rId6"/>
    <p:sldId id="765" r:id="rId7"/>
    <p:sldId id="766" r:id="rId8"/>
    <p:sldId id="769" r:id="rId9"/>
    <p:sldId id="768" r:id="rId10"/>
    <p:sldId id="770" r:id="rId11"/>
    <p:sldId id="771" r:id="rId12"/>
    <p:sldId id="774" r:id="rId13"/>
    <p:sldId id="778" r:id="rId14"/>
    <p:sldId id="772" r:id="rId15"/>
    <p:sldId id="779" r:id="rId16"/>
    <p:sldId id="775" r:id="rId17"/>
    <p:sldId id="776" r:id="rId18"/>
    <p:sldId id="780" r:id="rId19"/>
    <p:sldId id="781" r:id="rId20"/>
    <p:sldId id="782" r:id="rId21"/>
    <p:sldId id="783" r:id="rId22"/>
    <p:sldId id="784" r:id="rId23"/>
    <p:sldId id="785" r:id="rId24"/>
    <p:sldId id="786" r:id="rId25"/>
    <p:sldId id="787" r:id="rId26"/>
    <p:sldId id="767" r:id="rId2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resentacao" id="{D8F4A26A-BFFE-4686-9A00-040AD6AA6C1A}">
          <p14:sldIdLst>
            <p14:sldId id="263"/>
            <p14:sldId id="555"/>
            <p14:sldId id="283"/>
            <p14:sldId id="764"/>
            <p14:sldId id="765"/>
            <p14:sldId id="766"/>
            <p14:sldId id="769"/>
            <p14:sldId id="768"/>
            <p14:sldId id="770"/>
            <p14:sldId id="771"/>
            <p14:sldId id="774"/>
            <p14:sldId id="778"/>
            <p14:sldId id="772"/>
            <p14:sldId id="779"/>
            <p14:sldId id="775"/>
            <p14:sldId id="776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67"/>
          </p14:sldIdLst>
        </p14:section>
      </p14:sectionLst>
    </p:ext>
    <p:ext uri="{EFAFB233-063F-42B5-8137-9DF3F51BA10A}">
      <p15:sldGuideLst xmlns:p15="http://schemas.microsoft.com/office/powerpoint/2012/main">
        <p15:guide id="3" pos="7680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userDrawn="1">
          <p15:clr>
            <a:srgbClr val="A4A3A4"/>
          </p15:clr>
        </p15:guide>
        <p15:guide id="9" orient="horz" pos="2160" userDrawn="1">
          <p15:clr>
            <a:srgbClr val="A4A3A4"/>
          </p15:clr>
        </p15:guide>
        <p15:guide id="10" orient="horz" userDrawn="1">
          <p15:clr>
            <a:srgbClr val="A4A3A4"/>
          </p15:clr>
        </p15:guide>
        <p15:guide id="11" pos="7176" userDrawn="1">
          <p15:clr>
            <a:srgbClr val="A4A3A4"/>
          </p15:clr>
        </p15:guide>
        <p15:guide id="12" pos="504" userDrawn="1">
          <p15:clr>
            <a:srgbClr val="A4A3A4"/>
          </p15:clr>
        </p15:guide>
        <p15:guide id="13" orient="horz" pos="3816" userDrawn="1">
          <p15:clr>
            <a:srgbClr val="A4A3A4"/>
          </p15:clr>
        </p15:guide>
        <p15:guide id="14" orient="horz" pos="4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ka Saputra" initials="AS" lastIdx="1" clrIdx="0">
    <p:extLst>
      <p:ext uri="{19B8F6BF-5375-455C-9EA6-DF929625EA0E}">
        <p15:presenceInfo xmlns:p15="http://schemas.microsoft.com/office/powerpoint/2012/main" userId="40c3aa0798ec4f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80808"/>
    <a:srgbClr val="CCD7E9"/>
    <a:srgbClr val="EBF1FD"/>
    <a:srgbClr val="2F3841"/>
    <a:srgbClr val="666D77"/>
    <a:srgbClr val="BE5195"/>
    <a:srgbClr val="EC87C1"/>
    <a:srgbClr val="EC87C3"/>
    <a:srgbClr val="785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720" autoAdjust="0"/>
    <p:restoredTop sz="72584" autoAdjust="0"/>
  </p:normalViewPr>
  <p:slideViewPr>
    <p:cSldViewPr snapToGrid="0">
      <p:cViewPr varScale="1">
        <p:scale>
          <a:sx n="86" d="100"/>
          <a:sy n="86" d="100"/>
        </p:scale>
        <p:origin x="3198" y="96"/>
      </p:cViewPr>
      <p:guideLst>
        <p:guide pos="7680"/>
        <p:guide pos="3840"/>
        <p:guide orient="horz" pos="4320"/>
        <p:guide/>
        <p:guide orient="horz" pos="2160"/>
        <p:guide orient="horz"/>
        <p:guide pos="7176"/>
        <p:guide pos="504"/>
        <p:guide orient="horz" pos="3816"/>
        <p:guide orient="horz" pos="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152400" cy="152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5DB21D-085B-449F-BC28-0A90F63D6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589C5-6795-4CD7-BE35-C52FCDD9EA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82D91-B92C-47BF-A810-B249A6212E77}" type="datetimeFigureOut">
              <a:rPr lang="id-ID" smtClean="0">
                <a:latin typeface="Lato Light" panose="020F0502020204030203" pitchFamily="34" charset="0"/>
              </a:rPr>
              <a:t>22/01/2020</a:t>
            </a:fld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5CBD3-3182-4B99-9D4F-D72B0D6A76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ABAA9-1396-4646-9FA9-838B9C20E4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8DD66-B369-468B-992C-8221EFB34CBA}" type="slidenum">
              <a:rPr lang="id-ID" smtClean="0">
                <a:latin typeface="Lato Light" panose="020F0502020204030203" pitchFamily="34" charset="0"/>
              </a:rPr>
              <a:t>‹nº›</a:t>
            </a:fld>
            <a:endParaRPr lang="id-ID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26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 panose="020F0502020204030203" pitchFamily="34" charset="0"/>
              </a:defRPr>
            </a:lvl1pPr>
          </a:lstStyle>
          <a:p>
            <a:fld id="{344DA6F5-D250-4DBE-B9CD-EAE5A5679803}" type="datetimeFigureOut">
              <a:rPr lang="id-ID" smtClean="0"/>
              <a:pPr/>
              <a:t>22/01/2020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 panose="020F0502020204030203" pitchFamily="34" charset="0"/>
              </a:defRPr>
            </a:lvl1pPr>
          </a:lstStyle>
          <a:p>
            <a:fld id="{11DD8B36-16CD-46A7-AF2F-AE840F34D0F1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203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https://unsplash.com/photos/16eva2FRETo</a:t>
            </a:r>
            <a:endParaRPr lang="en-US" dirty="0"/>
          </a:p>
          <a:p>
            <a:r>
              <a:rPr lang="en-US" dirty="0"/>
              <a:t>To insert the picture, just drag the image from your file explorer to the this template placeholders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4391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Por que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,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Por que ele é uma criptografia unidirecional. Não tem reversão. Por mais que o atacante tenha acesso as senhas através de um SQL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Injection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. Extraviado uma fita de backup. Ou um DBA ou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dev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com acesso ao banco, não consegue desfazer.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é determinístico. Dado uma entrada, SEMPRE vai produzir a mesma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saida</a:t>
            </a:r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Criptografia x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b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</a:b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Uma senha criptografada é um texto que foi tornado ilegível por meio de um processo que usou dados extras. Como uma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key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. E pode ser revertida com a chave. Ou de um distinto, no caso de criptografia assimétrica.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Exemplo 1- Ataque SQL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&gt; Gancho: Então basta usar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que estou seguro? Não. Não é qualquer tipo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1433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Bcrypt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: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bcrypt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é uma variação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algoritimo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Blowfish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, possui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salts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work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fator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Argon2: Os invasores precisam ter uma grande quantidade de recursos de computação. CPU, memória disponíveis e núcleos de CPU físicos. O que torna os ataques de força bruta substancialmente mais caros para serem executados.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Caso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patreon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–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Bcrypt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, as senhas não foram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exposts</a:t>
            </a:r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Caso Ashley Madison – 36 milhões de senhas vazadas, onde 15kk estava utilizando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fraco. Os hackers quebraram 11 milhões de senhas em alguns dias.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Caso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linkedin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: SHA1, alguns segundos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548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https://unsplash.com/photos/c1Jp-fo53U8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9063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Pq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não essas funções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?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Elas são funções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de uso geral. Projetadas para gerar o 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Digest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 de uma quantidade enorme de dados no menor tempo possível.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São usadas para: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Assinatura digital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Verificacao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de integridade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de Criptografia de chave publica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Brute force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Duas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ATI Radeon 7970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Hashcat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-&gt; 47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segundos</a:t>
            </a:r>
            <a:endParaRPr lang="en-US" dirty="0"/>
          </a:p>
          <a:p>
            <a:r>
              <a:rPr lang="en-US" dirty="0"/>
              <a:t>Super pc: SHA1 -&gt; 690.822.188 hashes/second -&gt; 4 GT200 GPUs in a S1070 (two buses)</a:t>
            </a:r>
          </a:p>
          <a:p>
            <a:endParaRPr lang="en-US" dirty="0"/>
          </a:p>
          <a:p>
            <a:r>
              <a:rPr lang="en-US" dirty="0"/>
              <a:t>Nesses </a:t>
            </a:r>
            <a:r>
              <a:rPr lang="en-US" dirty="0" err="1"/>
              <a:t>casos</a:t>
            </a:r>
            <a:r>
              <a:rPr lang="en-US" dirty="0"/>
              <a:t> um SALT é </a:t>
            </a:r>
            <a:r>
              <a:rPr lang="en-US" dirty="0" err="1"/>
              <a:t>ineficaz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Gancho</a:t>
            </a:r>
            <a:r>
              <a:rPr lang="en-US" dirty="0"/>
              <a:t>: Bruno, se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dizendo</a:t>
            </a:r>
            <a:r>
              <a:rPr lang="en-US" dirty="0"/>
              <a:t> que o Salt é </a:t>
            </a:r>
            <a:r>
              <a:rPr lang="en-US" dirty="0" err="1"/>
              <a:t>ineficaz</a:t>
            </a:r>
            <a:r>
              <a:rPr lang="en-US" dirty="0"/>
              <a:t>, mas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vejo</a:t>
            </a:r>
            <a:r>
              <a:rPr lang="en-US" dirty="0"/>
              <a:t> um monte de </a:t>
            </a:r>
            <a:r>
              <a:rPr lang="en-US" dirty="0" err="1"/>
              <a:t>lugares</a:t>
            </a:r>
            <a:r>
              <a:rPr lang="en-US" dirty="0"/>
              <a:t> que </a:t>
            </a:r>
            <a:r>
              <a:rPr lang="en-US" dirty="0" err="1"/>
              <a:t>diz</a:t>
            </a:r>
            <a:r>
              <a:rPr lang="en-US" dirty="0"/>
              <a:t> para </a:t>
            </a:r>
            <a:r>
              <a:rPr lang="en-US" dirty="0" err="1"/>
              <a:t>usar</a:t>
            </a:r>
            <a:r>
              <a:rPr lang="en-US" dirty="0"/>
              <a:t> Salt.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3238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Ele</a:t>
            </a:r>
            <a:r>
              <a:rPr lang="en-US" dirty="0"/>
              <a:t> é </a:t>
            </a:r>
            <a:r>
              <a:rPr lang="en-US" dirty="0" err="1"/>
              <a:t>ineficaz</a:t>
            </a:r>
            <a:r>
              <a:rPr lang="en-US" dirty="0"/>
              <a:t> para </a:t>
            </a:r>
            <a:r>
              <a:rPr lang="en-US" dirty="0" err="1"/>
              <a:t>ataques</a:t>
            </a:r>
            <a:r>
              <a:rPr lang="en-US" dirty="0"/>
              <a:t> de </a:t>
            </a:r>
            <a:r>
              <a:rPr lang="en-US" dirty="0" err="1"/>
              <a:t>Força</a:t>
            </a:r>
            <a:r>
              <a:rPr lang="en-US" dirty="0"/>
              <a:t> Bruta e Dictionary Attack</a:t>
            </a:r>
          </a:p>
          <a:p>
            <a:endParaRPr lang="en-US" dirty="0"/>
          </a:p>
          <a:p>
            <a:r>
              <a:rPr lang="en-US" dirty="0" err="1"/>
              <a:t>Gancho</a:t>
            </a:r>
            <a:r>
              <a:rPr lang="en-US" dirty="0"/>
              <a:t> &gt; Agora </a:t>
            </a:r>
            <a:r>
              <a:rPr lang="en-US" dirty="0" err="1"/>
              <a:t>veremos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</a:t>
            </a:r>
            <a:r>
              <a:rPr lang="en-US" dirty="0" err="1"/>
              <a:t>devemos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o salt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5176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Recapitluando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é uma função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deterministica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. Isso quer dizer que, dada uma certa entrada, ela produzirá sempre a mesma saída.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15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3460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ele</a:t>
            </a:r>
            <a:r>
              <a:rPr lang="en-US" dirty="0"/>
              <a:t> é </a:t>
            </a:r>
            <a:r>
              <a:rPr lang="en-US" dirty="0" err="1"/>
              <a:t>deterministico</a:t>
            </a:r>
            <a:r>
              <a:rPr lang="en-US" dirty="0"/>
              <a:t>, </a:t>
            </a:r>
            <a:r>
              <a:rPr lang="en-US" dirty="0" err="1"/>
              <a:t>significa</a:t>
            </a:r>
            <a:r>
              <a:rPr lang="en-US" dirty="0"/>
              <a:t> que </a:t>
            </a:r>
            <a:r>
              <a:rPr lang="en-US" dirty="0" err="1"/>
              <a:t>usuarios</a:t>
            </a:r>
            <a:r>
              <a:rPr lang="en-US" dirty="0"/>
              <a:t> com a </a:t>
            </a:r>
            <a:r>
              <a:rPr lang="en-US" dirty="0" err="1"/>
              <a:t>mesma</a:t>
            </a:r>
            <a:r>
              <a:rPr lang="en-US" dirty="0"/>
              <a:t> hash, </a:t>
            </a:r>
            <a:r>
              <a:rPr lang="en-US" dirty="0" err="1"/>
              <a:t>possuem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senha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Gancho</a:t>
            </a:r>
            <a:r>
              <a:rPr lang="en-US" dirty="0"/>
              <a:t>: </a:t>
            </a:r>
            <a:r>
              <a:rPr lang="en-US" dirty="0" err="1"/>
              <a:t>Então</a:t>
            </a:r>
            <a:r>
              <a:rPr lang="en-US" dirty="0"/>
              <a:t> para </a:t>
            </a:r>
            <a:r>
              <a:rPr lang="en-US" dirty="0" err="1"/>
              <a:t>entender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do salt,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ataques</a:t>
            </a:r>
            <a:r>
              <a:rPr lang="en-US" dirty="0"/>
              <a:t> contra Hash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16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5302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Exibir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 2 – </a:t>
            </a:r>
            <a:r>
              <a:rPr lang="en-US" dirty="0" err="1"/>
              <a:t>quebrando</a:t>
            </a:r>
            <a:r>
              <a:rPr lang="en-US" dirty="0"/>
              <a:t> </a:t>
            </a:r>
            <a:r>
              <a:rPr lang="en-US" dirty="0" err="1"/>
              <a:t>senha</a:t>
            </a:r>
            <a:r>
              <a:rPr lang="en-US" dirty="0"/>
              <a:t> juice shop.</a:t>
            </a:r>
          </a:p>
          <a:p>
            <a:r>
              <a:rPr lang="en-US" dirty="0" err="1"/>
              <a:t>Quebrar</a:t>
            </a:r>
            <a:r>
              <a:rPr lang="en-US" dirty="0"/>
              <a:t> SHA1 </a:t>
            </a:r>
            <a:r>
              <a:rPr lang="en-US" dirty="0" err="1"/>
              <a:t>linkedin</a:t>
            </a:r>
            <a:r>
              <a:rPr lang="en-US" dirty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6053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Lookup table </a:t>
            </a:r>
            <a:r>
              <a:rPr lang="en-US" dirty="0" err="1"/>
              <a:t>consiste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hashs</a:t>
            </a:r>
            <a:r>
              <a:rPr lang="en-US" dirty="0"/>
              <a:t> de um brute force, por </a:t>
            </a:r>
            <a:r>
              <a:rPr lang="en-US" dirty="0" err="1"/>
              <a:t>exemplo</a:t>
            </a:r>
            <a:endParaRPr lang="en-US" dirty="0"/>
          </a:p>
          <a:p>
            <a:r>
              <a:rPr lang="en-US" dirty="0"/>
              <a:t>A Rainbow table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conseguir</a:t>
            </a:r>
            <a:r>
              <a:rPr lang="en-US" dirty="0"/>
              <a:t> 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que com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espaço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disco.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3905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Salt é </a:t>
            </a:r>
            <a:r>
              <a:rPr lang="en-US" dirty="0" err="1"/>
              <a:t>uma</a:t>
            </a:r>
            <a:r>
              <a:rPr lang="en-US" dirty="0"/>
              <a:t> string, </a:t>
            </a:r>
            <a:r>
              <a:rPr lang="en-US" dirty="0" err="1"/>
              <a:t>aleatória</a:t>
            </a:r>
            <a:r>
              <a:rPr lang="en-US" dirty="0"/>
              <a:t> que é </a:t>
            </a:r>
            <a:r>
              <a:rPr lang="en-US" dirty="0" err="1"/>
              <a:t>concatenado</a:t>
            </a:r>
            <a:r>
              <a:rPr lang="en-US" dirty="0"/>
              <a:t> a </a:t>
            </a:r>
            <a:r>
              <a:rPr lang="en-US" dirty="0" err="1"/>
              <a:t>senha</a:t>
            </a:r>
            <a:r>
              <a:rPr lang="en-US" dirty="0"/>
              <a:t>. Antes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. </a:t>
            </a:r>
          </a:p>
          <a:p>
            <a:r>
              <a:rPr lang="en-US" dirty="0" err="1"/>
              <a:t>Força</a:t>
            </a:r>
            <a:r>
              <a:rPr lang="en-US" dirty="0"/>
              <a:t> a </a:t>
            </a:r>
            <a:r>
              <a:rPr lang="en-US" dirty="0" err="1"/>
              <a:t>unicidade</a:t>
            </a:r>
            <a:endParaRPr lang="en-US" dirty="0"/>
          </a:p>
          <a:p>
            <a:r>
              <a:rPr lang="en-US" dirty="0" err="1"/>
              <a:t>Existem</a:t>
            </a:r>
            <a:r>
              <a:rPr lang="en-US" dirty="0"/>
              <a:t> boas </a:t>
            </a:r>
            <a:r>
              <a:rPr lang="en-US" dirty="0" err="1"/>
              <a:t>práticas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Salt, é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 o </a:t>
            </a:r>
            <a:r>
              <a:rPr lang="en-US" dirty="0" err="1"/>
              <a:t>algoritimo</a:t>
            </a:r>
            <a:r>
              <a:rPr lang="en-US" dirty="0"/>
              <a:t>.</a:t>
            </a:r>
          </a:p>
          <a:p>
            <a:r>
              <a:rPr lang="en-US" dirty="0"/>
              <a:t>Para </a:t>
            </a:r>
            <a:r>
              <a:rPr lang="en-US" dirty="0" err="1"/>
              <a:t>gerar</a:t>
            </a:r>
            <a:r>
              <a:rPr lang="en-US" dirty="0"/>
              <a:t> um Sha256 o salt </a:t>
            </a:r>
            <a:r>
              <a:rPr lang="en-US" dirty="0" err="1"/>
              <a:t>tem</a:t>
            </a:r>
            <a:r>
              <a:rPr lang="en-US" dirty="0"/>
              <a:t> que </a:t>
            </a:r>
            <a:r>
              <a:rPr lang="en-US" dirty="0" err="1"/>
              <a:t>ter</a:t>
            </a:r>
            <a:r>
              <a:rPr lang="en-US" dirty="0"/>
              <a:t> 256 bits </a:t>
            </a:r>
            <a:r>
              <a:rPr lang="en-US" dirty="0" err="1"/>
              <a:t>aleatórios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19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7379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Gancho</a:t>
            </a:r>
            <a:r>
              <a:rPr lang="en-US" dirty="0"/>
              <a:t>-&gt; Agora para </a:t>
            </a:r>
            <a:r>
              <a:rPr lang="en-US" dirty="0" err="1"/>
              <a:t>começar</a:t>
            </a:r>
            <a:r>
              <a:rPr lang="en-US" dirty="0"/>
              <a:t>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senhas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começar</a:t>
            </a:r>
            <a:r>
              <a:rPr lang="en-US" dirty="0"/>
              <a:t> </a:t>
            </a:r>
            <a:r>
              <a:rPr lang="en-US" dirty="0" err="1"/>
              <a:t>apresentando</a:t>
            </a:r>
            <a:r>
              <a:rPr lang="en-US" dirty="0"/>
              <a:t> o </a:t>
            </a:r>
            <a:r>
              <a:rPr lang="en-US" dirty="0" err="1"/>
              <a:t>seguinte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: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021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</a:t>
            </a:r>
            <a:endParaRPr lang="en-US" dirty="0"/>
          </a:p>
          <a:p>
            <a:r>
              <a:rPr lang="id-ID" dirty="0"/>
              <a:t>https://unsplash.com/photos/3hoAon9Mc88</a:t>
            </a:r>
            <a:endParaRPr lang="en-US" dirty="0"/>
          </a:p>
          <a:p>
            <a:r>
              <a:rPr lang="id-ID" dirty="0"/>
              <a:t>https://unsplash.com/photos/5Rr9AwgAFAk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4853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Bcrypt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: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bcrypt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é uma variação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algoritimo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Blowfish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, possui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salts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work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fator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Argon2: Os invasores precisam ter uma grande quantidade de recursos de computação. CPU, memória disponíveis e núcleos de CPU físicos. O que torna os ataques de força bruta substancialmente mais caros para serem executados.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Caso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patreon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–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Bcrypt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, as senhas não foram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exposts</a:t>
            </a:r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Caso Ashley Madison – 36 milhões de senhas vazadas, onde 15kk estava utilizando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hash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fraco. Os hackers quebraram 11 milhões de senhas em alguns dias.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Caso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linkedin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: SHA1, alguns segundos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8708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8 caracteres no mínimo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Suportar pelo menos 64 caracteres de comprimento máximo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Todos os caracteres ASCII (incluindo espaço) devem ser suportados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Verifique a senha escolhida com dicionários de senha conhecidos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Permitir pelo menos 10 tentativas de senha antes do bloqueio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Sem requisitos de complexidade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Sem período de expiração de senha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Nenhuma dica de senha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3650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MFA 1 – </a:t>
            </a:r>
            <a:r>
              <a:rPr lang="en-US" dirty="0" err="1"/>
              <a:t>Conhecimento</a:t>
            </a:r>
            <a:r>
              <a:rPr lang="en-US" dirty="0"/>
              <a:t>  - O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conheço</a:t>
            </a:r>
            <a:r>
              <a:rPr lang="en-US" dirty="0"/>
              <a:t>,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senha</a:t>
            </a:r>
            <a:endParaRPr lang="en-US" dirty="0"/>
          </a:p>
          <a:p>
            <a:r>
              <a:rPr lang="en-US" dirty="0"/>
              <a:t>MFA 2 – Posse – O Que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tenho</a:t>
            </a:r>
            <a:endParaRPr lang="en-US" dirty="0"/>
          </a:p>
          <a:p>
            <a:r>
              <a:rPr lang="en-US" dirty="0"/>
              <a:t>MFA 3 – </a:t>
            </a:r>
            <a:r>
              <a:rPr lang="en-US" dirty="0" err="1"/>
              <a:t>Herança</a:t>
            </a:r>
            <a:r>
              <a:rPr lang="en-US" dirty="0"/>
              <a:t> – Digital, Iris</a:t>
            </a:r>
          </a:p>
          <a:p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não</a:t>
            </a:r>
            <a:r>
              <a:rPr lang="en-US" dirty="0"/>
              <a:t> for </a:t>
            </a:r>
            <a:r>
              <a:rPr lang="en-US" dirty="0" err="1"/>
              <a:t>balanceado</a:t>
            </a:r>
            <a:r>
              <a:rPr lang="en-US" dirty="0"/>
              <a:t>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“</a:t>
            </a:r>
            <a:r>
              <a:rPr lang="en-US" dirty="0" err="1"/>
              <a:t>roubar</a:t>
            </a:r>
            <a:r>
              <a:rPr lang="en-US" dirty="0"/>
              <a:t>”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0694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Image used </a:t>
            </a:r>
            <a:r>
              <a:rPr lang="en-US" dirty="0"/>
              <a:t>in the preview file </a:t>
            </a:r>
            <a:r>
              <a:rPr lang="id-ID" dirty="0"/>
              <a:t>: https://unsplash.com/photos/amn3wfTkU_c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103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acontecer</a:t>
            </a:r>
            <a:r>
              <a:rPr lang="en-US" dirty="0"/>
              <a:t> com meu banco de dados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Como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criminosos</a:t>
            </a:r>
            <a:r>
              <a:rPr lang="en-US" dirty="0"/>
              <a:t> </a:t>
            </a:r>
            <a:r>
              <a:rPr lang="en-US" dirty="0" err="1"/>
              <a:t>vão</a:t>
            </a:r>
            <a:r>
              <a:rPr lang="en-US" dirty="0"/>
              <a:t> se </a:t>
            </a:r>
            <a:r>
              <a:rPr lang="en-US" dirty="0" err="1"/>
              <a:t>aproveitar</a:t>
            </a:r>
            <a:r>
              <a:rPr lang="en-US" dirty="0"/>
              <a:t> </a:t>
            </a:r>
            <a:r>
              <a:rPr lang="en-US" dirty="0" err="1"/>
              <a:t>disso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 que </a:t>
            </a:r>
            <a:r>
              <a:rPr lang="en-US" dirty="0" err="1"/>
              <a:t>acontece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dados do meu </a:t>
            </a:r>
            <a:r>
              <a:rPr lang="en-US" dirty="0" err="1"/>
              <a:t>sistema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1890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Seus</a:t>
            </a:r>
            <a:r>
              <a:rPr lang="en-US" dirty="0"/>
              <a:t> dados </a:t>
            </a:r>
            <a:r>
              <a:rPr lang="en-US" dirty="0" err="1"/>
              <a:t>tem</a:t>
            </a:r>
            <a:r>
              <a:rPr lang="en-US" dirty="0"/>
              <a:t> valor no mercado negro.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 deep web é </a:t>
            </a:r>
            <a:r>
              <a:rPr lang="en-US" dirty="0" err="1"/>
              <a:t>possivel</a:t>
            </a:r>
            <a:r>
              <a:rPr lang="en-US" dirty="0"/>
              <a:t> </a:t>
            </a:r>
            <a:r>
              <a:rPr lang="en-US" dirty="0" err="1"/>
              <a:t>comprar</a:t>
            </a:r>
            <a:r>
              <a:rPr lang="en-US" dirty="0"/>
              <a:t> </a:t>
            </a:r>
            <a:r>
              <a:rPr lang="en-US" dirty="0" err="1"/>
              <a:t>cartões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 (</a:t>
            </a:r>
            <a:r>
              <a:rPr lang="en-US" dirty="0" err="1"/>
              <a:t>Alpabay</a:t>
            </a:r>
            <a:r>
              <a:rPr lang="en-US" dirty="0"/>
              <a:t>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Credencias</a:t>
            </a:r>
            <a:r>
              <a:rPr lang="en-US" dirty="0"/>
              <a:t> de banco </a:t>
            </a:r>
            <a:r>
              <a:rPr lang="en-US" dirty="0" err="1"/>
              <a:t>custam</a:t>
            </a:r>
            <a:r>
              <a:rPr lang="en-US" dirty="0"/>
              <a:t> entre $200 e $500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raidforums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milhares</a:t>
            </a:r>
            <a:r>
              <a:rPr lang="en-US" dirty="0"/>
              <a:t> de base dados para </a:t>
            </a:r>
            <a:r>
              <a:rPr lang="en-US" dirty="0" err="1"/>
              <a:t>comprar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Gancho</a:t>
            </a:r>
            <a:r>
              <a:rPr lang="en-US" dirty="0"/>
              <a:t> &gt;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dados contra </a:t>
            </a:r>
            <a:r>
              <a:rPr lang="en-US" dirty="0" err="1"/>
              <a:t>você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4159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Através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banco de dados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credencias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 dos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 e </a:t>
            </a:r>
            <a:r>
              <a:rPr lang="en-US" dirty="0" err="1"/>
              <a:t>cruzar</a:t>
            </a:r>
            <a:r>
              <a:rPr lang="en-US" dirty="0"/>
              <a:t> com outros sites.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Ashley Madison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Fotos</a:t>
            </a:r>
            <a:r>
              <a:rPr lang="en-US" dirty="0"/>
              <a:t> </a:t>
            </a:r>
            <a:r>
              <a:rPr lang="en-US" dirty="0" err="1"/>
              <a:t>intimas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Phishing </a:t>
            </a:r>
            <a:r>
              <a:rPr lang="en-US" dirty="0" err="1"/>
              <a:t>personalizado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Perdas</a:t>
            </a:r>
            <a:r>
              <a:rPr lang="en-US" dirty="0"/>
              <a:t> </a:t>
            </a:r>
            <a:r>
              <a:rPr lang="en-US" dirty="0" err="1"/>
              <a:t>financeiras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Gancho</a:t>
            </a:r>
            <a:r>
              <a:rPr lang="en-US" dirty="0"/>
              <a:t>&gt;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!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751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60% - IBM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53% - Cisco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Perdas</a:t>
            </a:r>
            <a:r>
              <a:rPr lang="en-US" dirty="0"/>
              <a:t>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mensuradas</a:t>
            </a:r>
            <a:r>
              <a:rPr lang="en-US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perda</a:t>
            </a:r>
            <a:r>
              <a:rPr lang="en-US" dirty="0"/>
              <a:t> de </a:t>
            </a:r>
            <a:r>
              <a:rPr lang="en-US" dirty="0" err="1"/>
              <a:t>credibilidade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Perda</a:t>
            </a:r>
            <a:r>
              <a:rPr lang="en-US" dirty="0"/>
              <a:t> de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negocios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Imagem</a:t>
            </a:r>
            <a:r>
              <a:rPr lang="en-US" dirty="0"/>
              <a:t> da </a:t>
            </a:r>
            <a:r>
              <a:rPr lang="en-US" dirty="0" err="1"/>
              <a:t>empresa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pPr/>
              <a:t>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62219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Agora </a:t>
            </a:r>
            <a:r>
              <a:rPr lang="en-US" dirty="0" err="1"/>
              <a:t>faço</a:t>
            </a:r>
            <a:r>
              <a:rPr lang="en-US" dirty="0"/>
              <a:t> a </a:t>
            </a:r>
            <a:r>
              <a:rPr lang="en-US" dirty="0" err="1"/>
              <a:t>pergunta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, por que </a:t>
            </a:r>
            <a:r>
              <a:rPr lang="en-US" dirty="0" err="1"/>
              <a:t>segurança</a:t>
            </a:r>
            <a:r>
              <a:rPr lang="en-US" dirty="0"/>
              <a:t> da </a:t>
            </a:r>
            <a:r>
              <a:rPr lang="en-US" dirty="0" err="1"/>
              <a:t>senha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Pq</a:t>
            </a:r>
            <a:r>
              <a:rPr lang="en-US" dirty="0"/>
              <a:t>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desenvolvedores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garantir</a:t>
            </a:r>
            <a:r>
              <a:rPr lang="en-US" dirty="0"/>
              <a:t> 100% de </a:t>
            </a:r>
            <a:r>
              <a:rPr lang="en-US" dirty="0" err="1"/>
              <a:t>segurança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 um </a:t>
            </a:r>
            <a:r>
              <a:rPr lang="en-US" dirty="0" err="1"/>
              <a:t>atacante</a:t>
            </a:r>
            <a:r>
              <a:rPr lang="en-US" dirty="0"/>
              <a:t> </a:t>
            </a:r>
            <a:r>
              <a:rPr lang="en-US" dirty="0" err="1"/>
              <a:t>chegou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senha</a:t>
            </a:r>
            <a:r>
              <a:rPr lang="en-US" dirty="0"/>
              <a:t>, é por que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acesso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856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 maior parte dos cyber ataques, tem alguma relação com funcionários da empresa. Seja por má intenção ou por negligência.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 fita de backup do banco aonde fica? Quem tem acesso?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 DBA tem acesso ao dados da sua aplicação, como ele cuida da senha dele?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 servidor pode estar comprometido por vírus, por um patch de segurança não aplicado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sysadmin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cuida bem da senha dele? Ele tem acesso ao servidor onde está hospedado o banco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Nossa aplicação está segura contra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Code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Injection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(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Sql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 rede está bem configurada? O time de suporte tem acesso ao servidor de backup?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Somos a ultima linha de defesa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Todos podem falhar: Atacante e goleiro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 atacante perdeu a bola, o meio de campo simulou uma falta o zagueiro tomou um chapéu. Mas se o goleiro tomar por baixo das pernas.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t-BR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1018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Saber o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guia</a:t>
            </a:r>
            <a:r>
              <a:rPr lang="en-US" dirty="0"/>
              <a:t> para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endParaRPr lang="en-US" dirty="0"/>
          </a:p>
          <a:p>
            <a:endParaRPr lang="en-US" dirty="0"/>
          </a:p>
          <a:p>
            <a:r>
              <a:rPr lang="pt-BR" sz="1200" b="1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Plain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Text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: pior decisão. Abrir tabela do banco e visualizar todas as senhas em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plain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text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. É melhor colocar as senhas no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Pastebin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Encoded: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Prefire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que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vc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guarde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plain 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Criptografia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Via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mão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dupla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descobriu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chave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virou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plain 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Aqui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é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onde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difere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senha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cartão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crédito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Enquanto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cartão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precisa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reversivel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,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senha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Lato Light" panose="020F0502020204030203" pitchFamily="34" charset="0"/>
                <a:ea typeface="+mn-ea"/>
                <a:cs typeface="+mn-cs"/>
              </a:rPr>
              <a:t>não</a:t>
            </a:r>
            <a:endParaRPr lang="en-US" sz="1200" b="1" i="0" kern="1200" dirty="0">
              <a:solidFill>
                <a:schemeClr val="tx1"/>
              </a:solidFill>
              <a:effectLst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DD8B36-16CD-46A7-AF2F-AE840F34D0F1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209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3061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0523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7505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929086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44436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4774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8095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7204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65287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6698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40896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1182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564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7103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6016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22531-CBFE-4A2C-A18F-C8F242D2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2923FC-9EA0-4280-9718-928D3F75A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3875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3542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8920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4840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5721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id-ID" sz="1100" dirty="0">
                <a:latin typeface="Raleway Thin" panose="020B0203030101060003" pitchFamily="34" charset="0"/>
              </a:defRPr>
            </a:lvl1pPr>
          </a:lstStyle>
          <a:p>
            <a:pPr marL="0" lvl="0" indent="0" algn="ctr">
              <a:buNone/>
            </a:pPr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9223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2215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424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4399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7573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36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36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88741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DCC1E71-1311-4F7E-8D28-2E06A4ADC5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100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ABDB6D3-52D3-4707-8C9E-6FB9607479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0309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0B69558-D23D-4CB9-A49A-E1A2BC2149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309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0ED11E7-3915-45C6-BF68-30B895C97B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854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95AA518-C44E-4FF7-8484-E346FA1DEF2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854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067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6" grpId="0" animBg="1"/>
      <p:bldP spid="18" grpId="0" animBg="1"/>
      <p:bldP spid="15" grpId="0" animBg="1"/>
      <p:bldP spid="19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CA38E2C-EF5F-4442-9544-519C449251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C9CFDD-1AC3-4A9F-AC66-E874FC4FBA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D86B79C-2459-4B8C-AD89-500205A40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557" y="2417553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B1EBE22-3BEF-4315-BDCA-8A872827A7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75557" y="4323452"/>
            <a:ext cx="3308681" cy="1734448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B8E60-32F8-454D-ABF9-F0AE13F413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758023" y="2417553"/>
            <a:ext cx="3633877" cy="3633877"/>
          </a:xfrm>
          <a:custGeom>
            <a:avLst/>
            <a:gdLst>
              <a:gd name="connsiteX0" fmla="*/ 0 w 3633877"/>
              <a:gd name="connsiteY0" fmla="*/ 0 h 3633877"/>
              <a:gd name="connsiteX1" fmla="*/ 3633877 w 3633877"/>
              <a:gd name="connsiteY1" fmla="*/ 0 h 3633877"/>
              <a:gd name="connsiteX2" fmla="*/ 3633877 w 3633877"/>
              <a:gd name="connsiteY2" fmla="*/ 3633877 h 3633877"/>
              <a:gd name="connsiteX3" fmla="*/ 0 w 3633877"/>
              <a:gd name="connsiteY3" fmla="*/ 3633877 h 363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3877" h="3633877">
                <a:moveTo>
                  <a:pt x="0" y="0"/>
                </a:moveTo>
                <a:lnTo>
                  <a:pt x="3633877" y="0"/>
                </a:lnTo>
                <a:lnTo>
                  <a:pt x="3633877" y="3633877"/>
                </a:lnTo>
                <a:lnTo>
                  <a:pt x="0" y="3633877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1956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8" grpId="0" animBg="1"/>
      <p:bldP spid="25" grpId="0" animBg="1"/>
      <p:bldP spid="29" grpId="0" animBg="1"/>
      <p:bldP spid="24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5667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8666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46817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5403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4317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9464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4019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9430" y="2417553"/>
            <a:ext cx="3418216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8416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49097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6016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7119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0870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354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213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C03306-12AB-4CEB-A89B-FA31D78CF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41210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2" grpId="0" animBg="1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D8CB5DC-ACD5-4349-A501-C8F48D8A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52757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6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5B751B0-1896-4186-B81F-07B9B442D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700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5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lang="id-ID" sz="1100" kern="1200" dirty="0">
                <a:solidFill>
                  <a:schemeClr val="tx1"/>
                </a:solidFill>
                <a:latin typeface="Raleway Thin" panose="020B0203030101060003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6827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618510C-26A9-4C35-9E53-AABFB9009D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2417553"/>
            <a:ext cx="2513617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6520DB3-FA6E-4674-BDA8-26E2198174C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5167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ECBF0D0-AE76-457F-A623-A97C33B2E1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546C17F-2584-405A-A421-52E9F74A60A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72532" y="2417553"/>
            <a:ext cx="2519360" cy="3640346"/>
          </a:xfrm>
          <a:custGeom>
            <a:avLst/>
            <a:gdLst>
              <a:gd name="connsiteX0" fmla="*/ 0 w 3308681"/>
              <a:gd name="connsiteY0" fmla="*/ 0 h 1734448"/>
              <a:gd name="connsiteX1" fmla="*/ 3308681 w 3308681"/>
              <a:gd name="connsiteY1" fmla="*/ 0 h 1734448"/>
              <a:gd name="connsiteX2" fmla="*/ 3308681 w 3308681"/>
              <a:gd name="connsiteY2" fmla="*/ 1734448 h 1734448"/>
              <a:gd name="connsiteX3" fmla="*/ 0 w 3308681"/>
              <a:gd name="connsiteY3" fmla="*/ 1734448 h 1734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8681" h="1734448">
                <a:moveTo>
                  <a:pt x="0" y="0"/>
                </a:moveTo>
                <a:lnTo>
                  <a:pt x="3308681" y="0"/>
                </a:lnTo>
                <a:lnTo>
                  <a:pt x="3308681" y="1734448"/>
                </a:lnTo>
                <a:lnTo>
                  <a:pt x="0" y="173444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2469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1894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6898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405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16606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112E-17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2613997"/>
      </p:ext>
    </p:extLst>
  </p:cSld>
  <p:clrMapOvr>
    <a:masterClrMapping/>
  </p:clrMapOvr>
  <p:transition spd="slow">
    <p:push dir="r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7965300"/>
      </p:ext>
    </p:extLst>
  </p:cSld>
  <p:clrMapOvr>
    <a:masterClrMapping/>
  </p:clrMapOvr>
  <p:transition spd="slow">
    <p:push dir="r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5953403"/>
      </p:ext>
    </p:extLst>
  </p:cSld>
  <p:clrMapOvr>
    <a:masterClrMapping/>
  </p:clrMapOvr>
  <p:transition spd="slow">
    <p:push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8695020"/>
      </p:ext>
    </p:extLst>
  </p:cSld>
  <p:clrMapOvr>
    <a:masterClrMapping/>
  </p:clrMapOvr>
  <p:transition spd="slow">
    <p:push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163917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94907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100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81725" y="800100"/>
            <a:ext cx="5210175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8714" y="3600450"/>
            <a:ext cx="2993186" cy="245745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3680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3685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6881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194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0367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6572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2167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628418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8450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6333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60052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57CF97-BEFB-4058-B75F-E1636EB492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0099" y="3429000"/>
            <a:ext cx="5210175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1" y="800100"/>
            <a:ext cx="2993186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A1CD65-78F1-4A9A-BB6D-D6ED288D78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8713" y="800100"/>
            <a:ext cx="2993187" cy="245745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65E1D74-9576-4285-8661-1C64B36A9D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1724" y="3429000"/>
            <a:ext cx="5210176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2315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33767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44536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912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37029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2918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373197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29204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985167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45329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3186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1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34290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1923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2072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0168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97129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09333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54990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248763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3486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4177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519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9000"/>
            <a:ext cx="52958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7" y="800100"/>
            <a:ext cx="5295903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97661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2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333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06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83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15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655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040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72925"/>
      </p:ext>
    </p:extLst>
  </p:cSld>
  <p:clrMapOvr>
    <a:masterClrMapping/>
  </p:clrMapOvr>
  <p:transition spd="slow">
    <p:push dir="u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053683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8000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6212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9BA7E1B-9108-4AE4-8061-8BB76678AE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6088749" cy="6858002"/>
          </a:xfrm>
          <a:custGeom>
            <a:avLst/>
            <a:gdLst>
              <a:gd name="connsiteX0" fmla="*/ 0 w 6088749"/>
              <a:gd name="connsiteY0" fmla="*/ 0 h 6858002"/>
              <a:gd name="connsiteX1" fmla="*/ 6088749 w 6088749"/>
              <a:gd name="connsiteY1" fmla="*/ 0 h 6858002"/>
              <a:gd name="connsiteX2" fmla="*/ 0 w 6088749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8002">
                <a:moveTo>
                  <a:pt x="0" y="0"/>
                </a:moveTo>
                <a:lnTo>
                  <a:pt x="6088749" y="0"/>
                </a:lnTo>
                <a:lnTo>
                  <a:pt x="0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818DA0-1B16-47CA-B5F7-8962D1F40F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8"/>
            <a:ext cx="2764558" cy="2766536"/>
          </a:xfrm>
          <a:custGeom>
            <a:avLst/>
            <a:gdLst>
              <a:gd name="connsiteX0" fmla="*/ 1382279 w 2764558"/>
              <a:gd name="connsiteY0" fmla="*/ 0 h 2766536"/>
              <a:gd name="connsiteX1" fmla="*/ 2764558 w 2764558"/>
              <a:gd name="connsiteY1" fmla="*/ 1383268 h 2766536"/>
              <a:gd name="connsiteX2" fmla="*/ 1382279 w 2764558"/>
              <a:gd name="connsiteY2" fmla="*/ 2766536 h 2766536"/>
              <a:gd name="connsiteX3" fmla="*/ 0 w 2764558"/>
              <a:gd name="connsiteY3" fmla="*/ 1383268 h 2766536"/>
              <a:gd name="connsiteX4" fmla="*/ 1382279 w 2764558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6">
                <a:moveTo>
                  <a:pt x="1382279" y="0"/>
                </a:moveTo>
                <a:cubicBezTo>
                  <a:pt x="2145691" y="0"/>
                  <a:pt x="2764558" y="619310"/>
                  <a:pt x="2764558" y="1383268"/>
                </a:cubicBezTo>
                <a:cubicBezTo>
                  <a:pt x="2764558" y="2147226"/>
                  <a:pt x="2145691" y="2766536"/>
                  <a:pt x="1382279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541641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0599C2-293D-4CAC-9865-E15879EB7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6088749" cy="6857998"/>
          </a:xfrm>
          <a:custGeom>
            <a:avLst/>
            <a:gdLst>
              <a:gd name="connsiteX0" fmla="*/ 0 w 6088749"/>
              <a:gd name="connsiteY0" fmla="*/ 0 h 6857998"/>
              <a:gd name="connsiteX1" fmla="*/ 6088749 w 6088749"/>
              <a:gd name="connsiteY1" fmla="*/ 6857998 h 6857998"/>
              <a:gd name="connsiteX2" fmla="*/ 0 w 6088749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9" h="6857998">
                <a:moveTo>
                  <a:pt x="0" y="0"/>
                </a:moveTo>
                <a:lnTo>
                  <a:pt x="6088749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A5F0099-3547-4566-99C3-40CD20BD66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8314" y="2032877"/>
            <a:ext cx="2764558" cy="2766534"/>
          </a:xfrm>
          <a:custGeom>
            <a:avLst/>
            <a:gdLst>
              <a:gd name="connsiteX0" fmla="*/ 1382279 w 2764558"/>
              <a:gd name="connsiteY0" fmla="*/ 0 h 2766534"/>
              <a:gd name="connsiteX1" fmla="*/ 2764558 w 2764558"/>
              <a:gd name="connsiteY1" fmla="*/ 1383267 h 2766534"/>
              <a:gd name="connsiteX2" fmla="*/ 1382279 w 2764558"/>
              <a:gd name="connsiteY2" fmla="*/ 2766534 h 2766534"/>
              <a:gd name="connsiteX3" fmla="*/ 0 w 2764558"/>
              <a:gd name="connsiteY3" fmla="*/ 1383267 h 2766534"/>
              <a:gd name="connsiteX4" fmla="*/ 1382279 w 2764558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8" h="2766534">
                <a:moveTo>
                  <a:pt x="1382279" y="0"/>
                </a:moveTo>
                <a:cubicBezTo>
                  <a:pt x="2145691" y="0"/>
                  <a:pt x="2764558" y="619310"/>
                  <a:pt x="2764558" y="1383267"/>
                </a:cubicBezTo>
                <a:cubicBezTo>
                  <a:pt x="2764558" y="2147224"/>
                  <a:pt x="2145691" y="2766534"/>
                  <a:pt x="1382279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9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703521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B69B74E-7980-44C3-B446-CDB7E6B19C6A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6103253" y="0"/>
            <a:ext cx="6088747" cy="6858002"/>
          </a:xfrm>
          <a:custGeom>
            <a:avLst/>
            <a:gdLst>
              <a:gd name="connsiteX0" fmla="*/ 0 w 6088747"/>
              <a:gd name="connsiteY0" fmla="*/ 0 h 6858002"/>
              <a:gd name="connsiteX1" fmla="*/ 6088747 w 6088747"/>
              <a:gd name="connsiteY1" fmla="*/ 0 h 6858002"/>
              <a:gd name="connsiteX2" fmla="*/ 6088747 w 6088747"/>
              <a:gd name="connsiteY2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8002">
                <a:moveTo>
                  <a:pt x="0" y="0"/>
                </a:moveTo>
                <a:lnTo>
                  <a:pt x="6088747" y="0"/>
                </a:lnTo>
                <a:lnTo>
                  <a:pt x="6088747" y="6858002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E07381-BCD5-4095-ACB5-F8CFA861AF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130" y="2032879"/>
            <a:ext cx="2764556" cy="2766536"/>
          </a:xfrm>
          <a:custGeom>
            <a:avLst/>
            <a:gdLst>
              <a:gd name="connsiteX0" fmla="*/ 1382278 w 2764556"/>
              <a:gd name="connsiteY0" fmla="*/ 0 h 2766536"/>
              <a:gd name="connsiteX1" fmla="*/ 2764556 w 2764556"/>
              <a:gd name="connsiteY1" fmla="*/ 1383268 h 2766536"/>
              <a:gd name="connsiteX2" fmla="*/ 1382278 w 2764556"/>
              <a:gd name="connsiteY2" fmla="*/ 2766536 h 2766536"/>
              <a:gd name="connsiteX3" fmla="*/ 0 w 2764556"/>
              <a:gd name="connsiteY3" fmla="*/ 1383268 h 2766536"/>
              <a:gd name="connsiteX4" fmla="*/ 1382278 w 2764556"/>
              <a:gd name="connsiteY4" fmla="*/ 0 h 2766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6">
                <a:moveTo>
                  <a:pt x="1382278" y="0"/>
                </a:moveTo>
                <a:cubicBezTo>
                  <a:pt x="2145689" y="0"/>
                  <a:pt x="2764556" y="619310"/>
                  <a:pt x="2764556" y="1383268"/>
                </a:cubicBezTo>
                <a:cubicBezTo>
                  <a:pt x="2764556" y="2147226"/>
                  <a:pt x="2145689" y="2766536"/>
                  <a:pt x="1382278" y="2766536"/>
                </a:cubicBezTo>
                <a:cubicBezTo>
                  <a:pt x="618867" y="2766536"/>
                  <a:pt x="0" y="2147226"/>
                  <a:pt x="0" y="1383268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03302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41F79E-4ECA-445F-8897-89DCFC9DE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3253" y="2"/>
            <a:ext cx="6088747" cy="6857998"/>
          </a:xfrm>
          <a:custGeom>
            <a:avLst/>
            <a:gdLst>
              <a:gd name="connsiteX0" fmla="*/ 6088747 w 6088747"/>
              <a:gd name="connsiteY0" fmla="*/ 0 h 6857998"/>
              <a:gd name="connsiteX1" fmla="*/ 6088747 w 6088747"/>
              <a:gd name="connsiteY1" fmla="*/ 6857998 h 6857998"/>
              <a:gd name="connsiteX2" fmla="*/ 0 w 6088747"/>
              <a:gd name="connsiteY2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88747" h="6857998">
                <a:moveTo>
                  <a:pt x="6088747" y="0"/>
                </a:moveTo>
                <a:lnTo>
                  <a:pt x="6088747" y="6857998"/>
                </a:lnTo>
                <a:lnTo>
                  <a:pt x="0" y="6857998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9BB5957-3B3B-4DBF-97A6-D533F18067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69130" y="2058588"/>
            <a:ext cx="2764556" cy="2766534"/>
          </a:xfrm>
          <a:custGeom>
            <a:avLst/>
            <a:gdLst>
              <a:gd name="connsiteX0" fmla="*/ 1382278 w 2764556"/>
              <a:gd name="connsiteY0" fmla="*/ 0 h 2766534"/>
              <a:gd name="connsiteX1" fmla="*/ 2764556 w 2764556"/>
              <a:gd name="connsiteY1" fmla="*/ 1383267 h 2766534"/>
              <a:gd name="connsiteX2" fmla="*/ 1382278 w 2764556"/>
              <a:gd name="connsiteY2" fmla="*/ 2766534 h 2766534"/>
              <a:gd name="connsiteX3" fmla="*/ 0 w 2764556"/>
              <a:gd name="connsiteY3" fmla="*/ 1383267 h 2766534"/>
              <a:gd name="connsiteX4" fmla="*/ 1382278 w 2764556"/>
              <a:gd name="connsiteY4" fmla="*/ 0 h 276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4556" h="2766534">
                <a:moveTo>
                  <a:pt x="1382278" y="0"/>
                </a:moveTo>
                <a:cubicBezTo>
                  <a:pt x="2145689" y="0"/>
                  <a:pt x="2764556" y="619310"/>
                  <a:pt x="2764556" y="1383267"/>
                </a:cubicBezTo>
                <a:cubicBezTo>
                  <a:pt x="2764556" y="2147224"/>
                  <a:pt x="2145689" y="2766534"/>
                  <a:pt x="1382278" y="2766534"/>
                </a:cubicBezTo>
                <a:cubicBezTo>
                  <a:pt x="618867" y="2766534"/>
                  <a:pt x="0" y="2147224"/>
                  <a:pt x="0" y="1383267"/>
                </a:cubicBezTo>
                <a:cubicBezTo>
                  <a:pt x="0" y="619310"/>
                  <a:pt x="618867" y="0"/>
                  <a:pt x="1382278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09282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5048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782212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7457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16042 -0.0009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15886" y="-1"/>
            <a:ext cx="14107886" cy="68580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8616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579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5396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2679753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8CBF01-46A0-4A0D-BCD8-2C04BE7A63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7572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9153F4-D531-4FDC-978F-3B64E1DB1A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9036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E4CF16-88C3-4336-AE38-7311DF05D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004" y="1603821"/>
            <a:ext cx="2011272" cy="2011272"/>
          </a:xfrm>
          <a:custGeom>
            <a:avLst/>
            <a:gdLst>
              <a:gd name="connsiteX0" fmla="*/ 335219 w 2011272"/>
              <a:gd name="connsiteY0" fmla="*/ 0 h 2011272"/>
              <a:gd name="connsiteX1" fmla="*/ 1676053 w 2011272"/>
              <a:gd name="connsiteY1" fmla="*/ 0 h 2011272"/>
              <a:gd name="connsiteX2" fmla="*/ 2011272 w 2011272"/>
              <a:gd name="connsiteY2" fmla="*/ 335219 h 2011272"/>
              <a:gd name="connsiteX3" fmla="*/ 2011272 w 2011272"/>
              <a:gd name="connsiteY3" fmla="*/ 1676053 h 2011272"/>
              <a:gd name="connsiteX4" fmla="*/ 1676053 w 2011272"/>
              <a:gd name="connsiteY4" fmla="*/ 2011272 h 2011272"/>
              <a:gd name="connsiteX5" fmla="*/ 335219 w 2011272"/>
              <a:gd name="connsiteY5" fmla="*/ 2011272 h 2011272"/>
              <a:gd name="connsiteX6" fmla="*/ 0 w 2011272"/>
              <a:gd name="connsiteY6" fmla="*/ 1676053 h 2011272"/>
              <a:gd name="connsiteX7" fmla="*/ 0 w 2011272"/>
              <a:gd name="connsiteY7" fmla="*/ 335219 h 2011272"/>
              <a:gd name="connsiteX8" fmla="*/ 335219 w 2011272"/>
              <a:gd name="connsiteY8" fmla="*/ 0 h 201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1272" h="2011272">
                <a:moveTo>
                  <a:pt x="335219" y="0"/>
                </a:moveTo>
                <a:lnTo>
                  <a:pt x="1676053" y="0"/>
                </a:lnTo>
                <a:cubicBezTo>
                  <a:pt x="1861189" y="0"/>
                  <a:pt x="2011272" y="150083"/>
                  <a:pt x="2011272" y="335219"/>
                </a:cubicBezTo>
                <a:lnTo>
                  <a:pt x="2011272" y="1676053"/>
                </a:lnTo>
                <a:cubicBezTo>
                  <a:pt x="2011272" y="1861189"/>
                  <a:pt x="1861189" y="2011272"/>
                  <a:pt x="1676053" y="2011272"/>
                </a:cubicBezTo>
                <a:lnTo>
                  <a:pt x="335219" y="2011272"/>
                </a:lnTo>
                <a:cubicBezTo>
                  <a:pt x="150083" y="2011272"/>
                  <a:pt x="0" y="1861189"/>
                  <a:pt x="0" y="1676053"/>
                </a:cubicBezTo>
                <a:lnTo>
                  <a:pt x="0" y="335219"/>
                </a:lnTo>
                <a:cubicBezTo>
                  <a:pt x="0" y="150083"/>
                  <a:pt x="150083" y="0"/>
                  <a:pt x="33521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7278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58EC580-AB89-47D5-97E4-31FADFA9F5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61296" y="34289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6EB64C-7A03-4228-A3C3-09119A54AA5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3428998"/>
            <a:ext cx="3530597" cy="2628900"/>
          </a:xfrm>
          <a:custGeom>
            <a:avLst/>
            <a:gdLst>
              <a:gd name="connsiteX0" fmla="*/ 0 w 5210175"/>
              <a:gd name="connsiteY0" fmla="*/ 0 h 2628900"/>
              <a:gd name="connsiteX1" fmla="*/ 5210175 w 5210175"/>
              <a:gd name="connsiteY1" fmla="*/ 0 h 2628900"/>
              <a:gd name="connsiteX2" fmla="*/ 5210175 w 5210175"/>
              <a:gd name="connsiteY2" fmla="*/ 2628900 h 2628900"/>
              <a:gd name="connsiteX3" fmla="*/ 0 w 5210175"/>
              <a:gd name="connsiteY3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175" h="2628900">
                <a:moveTo>
                  <a:pt x="0" y="0"/>
                </a:moveTo>
                <a:lnTo>
                  <a:pt x="5210175" y="0"/>
                </a:lnTo>
                <a:lnTo>
                  <a:pt x="5210175" y="2628900"/>
                </a:lnTo>
                <a:lnTo>
                  <a:pt x="0" y="26289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9E5104-1BF0-4C7F-A566-9D4AA5607B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30698" y="800098"/>
            <a:ext cx="3530598" cy="2628900"/>
          </a:xfrm>
          <a:custGeom>
            <a:avLst/>
            <a:gdLst>
              <a:gd name="connsiteX0" fmla="*/ 0 w 2993186"/>
              <a:gd name="connsiteY0" fmla="*/ 0 h 2457450"/>
              <a:gd name="connsiteX1" fmla="*/ 2993186 w 2993186"/>
              <a:gd name="connsiteY1" fmla="*/ 0 h 2457450"/>
              <a:gd name="connsiteX2" fmla="*/ 2993186 w 2993186"/>
              <a:gd name="connsiteY2" fmla="*/ 2457450 h 2457450"/>
              <a:gd name="connsiteX3" fmla="*/ 0 w 2993186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3186" h="2457450">
                <a:moveTo>
                  <a:pt x="0" y="0"/>
                </a:moveTo>
                <a:lnTo>
                  <a:pt x="2993186" y="0"/>
                </a:lnTo>
                <a:lnTo>
                  <a:pt x="2993186" y="2457450"/>
                </a:lnTo>
                <a:lnTo>
                  <a:pt x="0" y="245745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327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8" grpId="0" animBg="1"/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0644695"/>
      </p:ext>
    </p:extLst>
  </p:cSld>
  <p:clrMapOvr>
    <a:masterClrMapping/>
  </p:clrMapOvr>
  <p:transition spd="slow">
    <p:push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8838695"/>
      </p:ext>
    </p:extLst>
  </p:cSld>
  <p:clrMapOvr>
    <a:masterClrMapping/>
  </p:clrMapOvr>
  <p:transition spd="slow">
    <p:push dir="r"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0453661"/>
      </p:ext>
    </p:extLst>
  </p:cSld>
  <p:clrMapOvr>
    <a:masterClrMapping/>
  </p:clrMapOvr>
  <p:transition spd="slow">
    <p:push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6790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396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10AB28-2E9B-4BC5-8597-AA24DC9DC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59479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E68D259D-07E7-4D87-AE8A-2C93728B42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00077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1835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9979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5285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3429001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46488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42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90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29CF-6B17-40D5-A462-052D56B1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5AA436D-E0AB-40B0-9CB2-2B20A69D15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70344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607005"/>
      </p:ext>
    </p:extLst>
  </p:cSld>
  <p:clrMapOvr>
    <a:masterClrMapping/>
  </p:clrMapOvr>
  <p:transition spd="slow">
    <p:push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675770"/>
      </p:ext>
    </p:extLst>
  </p:cSld>
  <p:clrMapOvr>
    <a:masterClrMapping/>
  </p:clrMapOvr>
  <p:transition spd="slow">
    <p:push dir="r"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062805"/>
      </p:ext>
    </p:extLst>
  </p:cSld>
  <p:clrMapOvr>
    <a:masterClrMapping/>
  </p:clrMapOvr>
  <p:transition spd="slow">
    <p:push dir="u"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1876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15861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14863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81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8999"/>
            <a:ext cx="6096002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BEC4CC-AC8D-4F89-B1CD-C03D4836AB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5999" y="0"/>
            <a:ext cx="6096002" cy="3428999"/>
          </a:xfrm>
          <a:custGeom>
            <a:avLst/>
            <a:gdLst>
              <a:gd name="connsiteX0" fmla="*/ 0 w 6096002"/>
              <a:gd name="connsiteY0" fmla="*/ 0 h 3428999"/>
              <a:gd name="connsiteX1" fmla="*/ 6096002 w 6096002"/>
              <a:gd name="connsiteY1" fmla="*/ 0 h 3428999"/>
              <a:gd name="connsiteX2" fmla="*/ 6096002 w 6096002"/>
              <a:gd name="connsiteY2" fmla="*/ 3428999 h 3428999"/>
              <a:gd name="connsiteX3" fmla="*/ 0 w 6096002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8999">
                <a:moveTo>
                  <a:pt x="0" y="0"/>
                </a:moveTo>
                <a:lnTo>
                  <a:pt x="6096002" y="0"/>
                </a:lnTo>
                <a:lnTo>
                  <a:pt x="6096002" y="3428999"/>
                </a:lnTo>
                <a:lnTo>
                  <a:pt x="0" y="3428999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18430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04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012C0C-0AF8-4BB8-9891-3F0F68A0C5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77513" cy="6858000"/>
          </a:xfrm>
          <a:custGeom>
            <a:avLst/>
            <a:gdLst>
              <a:gd name="connsiteX0" fmla="*/ 0 w 12177513"/>
              <a:gd name="connsiteY0" fmla="*/ 0 h 6858000"/>
              <a:gd name="connsiteX1" fmla="*/ 12177513 w 12177513"/>
              <a:gd name="connsiteY1" fmla="*/ 0 h 6858000"/>
              <a:gd name="connsiteX2" fmla="*/ 12177513 w 12177513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7513" h="6858000">
                <a:moveTo>
                  <a:pt x="0" y="0"/>
                </a:moveTo>
                <a:lnTo>
                  <a:pt x="12177513" y="0"/>
                </a:lnTo>
                <a:lnTo>
                  <a:pt x="12177513" y="68580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3383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255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D34B4BF-ED1A-4A0A-BCCC-0BB923CA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609600"/>
            <a:ext cx="5473700" cy="5638800"/>
          </a:xfrm>
          <a:custGeom>
            <a:avLst/>
            <a:gdLst>
              <a:gd name="connsiteX0" fmla="*/ 0 w 5473700"/>
              <a:gd name="connsiteY0" fmla="*/ 0 h 5638800"/>
              <a:gd name="connsiteX1" fmla="*/ 5473700 w 5473700"/>
              <a:gd name="connsiteY1" fmla="*/ 0 h 5638800"/>
              <a:gd name="connsiteX2" fmla="*/ 5473700 w 5473700"/>
              <a:gd name="connsiteY2" fmla="*/ 5638800 h 5638800"/>
              <a:gd name="connsiteX3" fmla="*/ 0 w 547370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0" h="5638800">
                <a:moveTo>
                  <a:pt x="0" y="0"/>
                </a:moveTo>
                <a:lnTo>
                  <a:pt x="5473700" y="0"/>
                </a:lnTo>
                <a:lnTo>
                  <a:pt x="5473700" y="5638800"/>
                </a:lnTo>
                <a:lnTo>
                  <a:pt x="0" y="5638800"/>
                </a:lnTo>
                <a:close/>
              </a:path>
            </a:pathLst>
          </a:custGeom>
          <a:pattFill prst="pct2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3196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4297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01E02-B7C0-4F31-A4FF-FD71C853EA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1C7AA3-2A3B-405D-84A8-9E10F6916C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64006" y="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E4F9E2-DB65-4B7B-9431-4FD7EBA59A2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28005" y="3429000"/>
            <a:ext cx="4063999" cy="3429000"/>
          </a:xfrm>
          <a:custGeom>
            <a:avLst/>
            <a:gdLst>
              <a:gd name="connsiteX0" fmla="*/ 0 w 6096002"/>
              <a:gd name="connsiteY0" fmla="*/ 0 h 3429000"/>
              <a:gd name="connsiteX1" fmla="*/ 6096002 w 6096002"/>
              <a:gd name="connsiteY1" fmla="*/ 0 h 3429000"/>
              <a:gd name="connsiteX2" fmla="*/ 6096002 w 6096002"/>
              <a:gd name="connsiteY2" fmla="*/ 3429000 h 3429000"/>
              <a:gd name="connsiteX3" fmla="*/ 0 w 609600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2" h="3429000">
                <a:moveTo>
                  <a:pt x="0" y="0"/>
                </a:moveTo>
                <a:lnTo>
                  <a:pt x="6096002" y="0"/>
                </a:lnTo>
                <a:lnTo>
                  <a:pt x="6096002" y="3429000"/>
                </a:lnTo>
                <a:lnTo>
                  <a:pt x="0" y="3429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464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EDD58F7-CA1C-4220-8C72-E80C0A966C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84863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BBEC9D4-E071-4F7E-8DCE-0080964FE2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8189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0291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2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4D0B43-A751-4DD9-A579-EFC1416F76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DBDEB-6D72-4999-98C3-A44E6C587A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526" y="1701800"/>
            <a:ext cx="2575611" cy="4384040"/>
          </a:xfrm>
          <a:custGeom>
            <a:avLst/>
            <a:gdLst>
              <a:gd name="connsiteX0" fmla="*/ 0 w 2575611"/>
              <a:gd name="connsiteY0" fmla="*/ 0 h 4384040"/>
              <a:gd name="connsiteX1" fmla="*/ 2575611 w 2575611"/>
              <a:gd name="connsiteY1" fmla="*/ 0 h 4384040"/>
              <a:gd name="connsiteX2" fmla="*/ 2575611 w 2575611"/>
              <a:gd name="connsiteY2" fmla="*/ 4384040 h 4384040"/>
              <a:gd name="connsiteX3" fmla="*/ 0 w 2575611"/>
              <a:gd name="connsiteY3" fmla="*/ 4384040 h 438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5611" h="4384040">
                <a:moveTo>
                  <a:pt x="0" y="0"/>
                </a:moveTo>
                <a:lnTo>
                  <a:pt x="2575611" y="0"/>
                </a:lnTo>
                <a:lnTo>
                  <a:pt x="2575611" y="4384040"/>
                </a:lnTo>
                <a:lnTo>
                  <a:pt x="0" y="438404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06330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D21411-0C5C-4F00-8733-E441FF5277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914525"/>
            <a:ext cx="2076450" cy="2076450"/>
          </a:xfrm>
          <a:custGeom>
            <a:avLst/>
            <a:gdLst>
              <a:gd name="connsiteX0" fmla="*/ 1038225 w 2076450"/>
              <a:gd name="connsiteY0" fmla="*/ 0 h 2076450"/>
              <a:gd name="connsiteX1" fmla="*/ 2076450 w 2076450"/>
              <a:gd name="connsiteY1" fmla="*/ 1038225 h 2076450"/>
              <a:gd name="connsiteX2" fmla="*/ 1038225 w 2076450"/>
              <a:gd name="connsiteY2" fmla="*/ 2076450 h 2076450"/>
              <a:gd name="connsiteX3" fmla="*/ 0 w 2076450"/>
              <a:gd name="connsiteY3" fmla="*/ 1038225 h 2076450"/>
              <a:gd name="connsiteX4" fmla="*/ 1038225 w 2076450"/>
              <a:gd name="connsiteY4" fmla="*/ 0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2076450">
                <a:moveTo>
                  <a:pt x="1038225" y="0"/>
                </a:moveTo>
                <a:cubicBezTo>
                  <a:pt x="1611621" y="0"/>
                  <a:pt x="2076450" y="464829"/>
                  <a:pt x="2076450" y="1038225"/>
                </a:cubicBezTo>
                <a:cubicBezTo>
                  <a:pt x="2076450" y="1611621"/>
                  <a:pt x="1611621" y="2076450"/>
                  <a:pt x="1038225" y="2076450"/>
                </a:cubicBezTo>
                <a:cubicBezTo>
                  <a:pt x="464829" y="2076450"/>
                  <a:pt x="0" y="1611621"/>
                  <a:pt x="0" y="1038225"/>
                </a:cubicBezTo>
                <a:cubicBezTo>
                  <a:pt x="0" y="464829"/>
                  <a:pt x="464829" y="0"/>
                  <a:pt x="1038225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404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A3984D-B4D3-4EB5-B067-CA5F39E4C2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1803400"/>
            <a:ext cx="6096000" cy="4013200"/>
          </a:xfrm>
          <a:custGeom>
            <a:avLst/>
            <a:gdLst>
              <a:gd name="connsiteX0" fmla="*/ 0 w 6096000"/>
              <a:gd name="connsiteY0" fmla="*/ 0 h 4013200"/>
              <a:gd name="connsiteX1" fmla="*/ 6096000 w 6096000"/>
              <a:gd name="connsiteY1" fmla="*/ 0 h 4013200"/>
              <a:gd name="connsiteX2" fmla="*/ 6096000 w 6096000"/>
              <a:gd name="connsiteY2" fmla="*/ 4013200 h 4013200"/>
              <a:gd name="connsiteX3" fmla="*/ 0 w 6096000"/>
              <a:gd name="connsiteY3" fmla="*/ 4013200 h 401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13200">
                <a:moveTo>
                  <a:pt x="0" y="0"/>
                </a:moveTo>
                <a:lnTo>
                  <a:pt x="6096000" y="0"/>
                </a:lnTo>
                <a:lnTo>
                  <a:pt x="6096000" y="4013200"/>
                </a:lnTo>
                <a:lnTo>
                  <a:pt x="0" y="40132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792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9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1739900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08390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08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442A23-AC25-4F43-B005-94CE6636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5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458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29557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3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9284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896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7AFA4-4C8F-4C70-BEAF-C3DDCBB40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341" y="1019566"/>
            <a:ext cx="4795055" cy="5542858"/>
          </a:xfrm>
          <a:custGeom>
            <a:avLst/>
            <a:gdLst>
              <a:gd name="connsiteX0" fmla="*/ 2395866 w 4795055"/>
              <a:gd name="connsiteY0" fmla="*/ 0 h 5542858"/>
              <a:gd name="connsiteX1" fmla="*/ 4795055 w 4795055"/>
              <a:gd name="connsiteY1" fmla="*/ 1381563 h 5542858"/>
              <a:gd name="connsiteX2" fmla="*/ 4795055 w 4795055"/>
              <a:gd name="connsiteY2" fmla="*/ 4154653 h 5542858"/>
              <a:gd name="connsiteX3" fmla="*/ 2395866 w 4795055"/>
              <a:gd name="connsiteY3" fmla="*/ 5542858 h 5542858"/>
              <a:gd name="connsiteX4" fmla="*/ 0 w 4795055"/>
              <a:gd name="connsiteY4" fmla="*/ 4154653 h 5542858"/>
              <a:gd name="connsiteX5" fmla="*/ 0 w 4795055"/>
              <a:gd name="connsiteY5" fmla="*/ 1381563 h 55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5055" h="5542858">
                <a:moveTo>
                  <a:pt x="2395866" y="0"/>
                </a:moveTo>
                <a:lnTo>
                  <a:pt x="4795055" y="1381563"/>
                </a:lnTo>
                <a:lnTo>
                  <a:pt x="4795055" y="4154653"/>
                </a:lnTo>
                <a:lnTo>
                  <a:pt x="2395866" y="5542858"/>
                </a:lnTo>
                <a:lnTo>
                  <a:pt x="0" y="4154653"/>
                </a:lnTo>
                <a:lnTo>
                  <a:pt x="0" y="1381563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2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8B6E358-DED7-40B4-AE9D-B50F6567A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93143" y="1293338"/>
            <a:ext cx="3869181" cy="4246414"/>
          </a:xfrm>
          <a:custGeom>
            <a:avLst/>
            <a:gdLst>
              <a:gd name="connsiteX0" fmla="*/ 558445 w 3869181"/>
              <a:gd name="connsiteY0" fmla="*/ 125 h 4246414"/>
              <a:gd name="connsiteX1" fmla="*/ 849180 w 3869181"/>
              <a:gd name="connsiteY1" fmla="*/ 74805 h 4246414"/>
              <a:gd name="connsiteX2" fmla="*/ 3588203 w 3869181"/>
              <a:gd name="connsiteY2" fmla="*/ 1640525 h 4246414"/>
              <a:gd name="connsiteX3" fmla="*/ 3588203 w 3869181"/>
              <a:gd name="connsiteY3" fmla="*/ 2604678 h 4246414"/>
              <a:gd name="connsiteX4" fmla="*/ 849180 w 3869181"/>
              <a:gd name="connsiteY4" fmla="*/ 4170397 h 4246414"/>
              <a:gd name="connsiteX5" fmla="*/ 0 w 3869181"/>
              <a:gd name="connsiteY5" fmla="*/ 3692440 h 4246414"/>
              <a:gd name="connsiteX6" fmla="*/ 0 w 3869181"/>
              <a:gd name="connsiteY6" fmla="*/ 561002 h 4246414"/>
              <a:gd name="connsiteX7" fmla="*/ 558445 w 3869181"/>
              <a:gd name="connsiteY7" fmla="*/ 125 h 424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46414">
                <a:moveTo>
                  <a:pt x="558445" y="125"/>
                </a:moveTo>
                <a:cubicBezTo>
                  <a:pt x="655617" y="-1936"/>
                  <a:pt x="755521" y="21241"/>
                  <a:pt x="849180" y="74805"/>
                </a:cubicBezTo>
                <a:cubicBezTo>
                  <a:pt x="849180" y="74805"/>
                  <a:pt x="849180" y="74805"/>
                  <a:pt x="3588203" y="1640525"/>
                </a:cubicBezTo>
                <a:cubicBezTo>
                  <a:pt x="3962841" y="1854781"/>
                  <a:pt x="3962841" y="2390421"/>
                  <a:pt x="3588203" y="2604678"/>
                </a:cubicBezTo>
                <a:cubicBezTo>
                  <a:pt x="3588203" y="2604678"/>
                  <a:pt x="3588203" y="2604678"/>
                  <a:pt x="849180" y="4170397"/>
                </a:cubicBezTo>
                <a:cubicBezTo>
                  <a:pt x="474542" y="4384653"/>
                  <a:pt x="0" y="4120953"/>
                  <a:pt x="0" y="3692440"/>
                </a:cubicBezTo>
                <a:cubicBezTo>
                  <a:pt x="0" y="3692440"/>
                  <a:pt x="0" y="3692440"/>
                  <a:pt x="0" y="561002"/>
                </a:cubicBezTo>
                <a:cubicBezTo>
                  <a:pt x="0" y="239618"/>
                  <a:pt x="266930" y="6305"/>
                  <a:pt x="558445" y="125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37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C45E79F-B3CF-4E0C-8BE8-4B63B59870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9595" y="1306607"/>
            <a:ext cx="3867100" cy="4289996"/>
          </a:xfrm>
          <a:custGeom>
            <a:avLst/>
            <a:gdLst>
              <a:gd name="connsiteX0" fmla="*/ 3315679 w 3867100"/>
              <a:gd name="connsiteY0" fmla="*/ 127 h 4289996"/>
              <a:gd name="connsiteX1" fmla="*/ 3867100 w 3867100"/>
              <a:gd name="connsiteY1" fmla="*/ 566761 h 4289996"/>
              <a:gd name="connsiteX2" fmla="*/ 3867100 w 3867100"/>
              <a:gd name="connsiteY2" fmla="*/ 3730336 h 4289996"/>
              <a:gd name="connsiteX3" fmla="*/ 3026245 w 3867100"/>
              <a:gd name="connsiteY3" fmla="*/ 4213198 h 4289996"/>
              <a:gd name="connsiteX4" fmla="*/ 287223 w 3867100"/>
              <a:gd name="connsiteY4" fmla="*/ 2631410 h 4289996"/>
              <a:gd name="connsiteX5" fmla="*/ 287223 w 3867100"/>
              <a:gd name="connsiteY5" fmla="*/ 1657362 h 4289996"/>
              <a:gd name="connsiteX6" fmla="*/ 3026245 w 3867100"/>
              <a:gd name="connsiteY6" fmla="*/ 75574 h 4289996"/>
              <a:gd name="connsiteX7" fmla="*/ 3315679 w 3867100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00" h="4289996">
                <a:moveTo>
                  <a:pt x="3315679" y="127"/>
                </a:moveTo>
                <a:cubicBezTo>
                  <a:pt x="3604853" y="6371"/>
                  <a:pt x="3867100" y="242078"/>
                  <a:pt x="3867100" y="566761"/>
                </a:cubicBezTo>
                <a:cubicBezTo>
                  <a:pt x="3867100" y="3730336"/>
                  <a:pt x="3867100" y="3730336"/>
                  <a:pt x="3867100" y="3730336"/>
                </a:cubicBezTo>
                <a:cubicBezTo>
                  <a:pt x="3867100" y="4163247"/>
                  <a:pt x="3400884" y="4429653"/>
                  <a:pt x="3026245" y="4213198"/>
                </a:cubicBezTo>
                <a:cubicBezTo>
                  <a:pt x="287223" y="2631410"/>
                  <a:pt x="287223" y="2631410"/>
                  <a:pt x="287223" y="2631410"/>
                </a:cubicBezTo>
                <a:cubicBezTo>
                  <a:pt x="-95741" y="2414955"/>
                  <a:pt x="-95741" y="1873817"/>
                  <a:pt x="287223" y="1657362"/>
                </a:cubicBezTo>
                <a:cubicBezTo>
                  <a:pt x="3026245" y="75574"/>
                  <a:pt x="3026245" y="75574"/>
                  <a:pt x="3026245" y="75574"/>
                </a:cubicBezTo>
                <a:cubicBezTo>
                  <a:pt x="3119905" y="21460"/>
                  <a:pt x="3219288" y="-1954"/>
                  <a:pt x="3315679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420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611FCE-EF7A-47D2-BFD3-3CF7E351D8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29576" y="1305773"/>
            <a:ext cx="3864886" cy="4287246"/>
          </a:xfrm>
          <a:custGeom>
            <a:avLst/>
            <a:gdLst>
              <a:gd name="connsiteX0" fmla="*/ 3307061 w 3864886"/>
              <a:gd name="connsiteY0" fmla="*/ 127 h 4287246"/>
              <a:gd name="connsiteX1" fmla="*/ 3864886 w 3864886"/>
              <a:gd name="connsiteY1" fmla="*/ 566397 h 4287246"/>
              <a:gd name="connsiteX2" fmla="*/ 3864886 w 3864886"/>
              <a:gd name="connsiteY2" fmla="*/ 3727946 h 4287246"/>
              <a:gd name="connsiteX3" fmla="*/ 3016649 w 3864886"/>
              <a:gd name="connsiteY3" fmla="*/ 4210498 h 4287246"/>
              <a:gd name="connsiteX4" fmla="*/ 280666 w 3864886"/>
              <a:gd name="connsiteY4" fmla="*/ 2629724 h 4287246"/>
              <a:gd name="connsiteX5" fmla="*/ 280666 w 3864886"/>
              <a:gd name="connsiteY5" fmla="*/ 1656300 h 4287246"/>
              <a:gd name="connsiteX6" fmla="*/ 3016649 w 3864886"/>
              <a:gd name="connsiteY6" fmla="*/ 75526 h 4287246"/>
              <a:gd name="connsiteX7" fmla="*/ 3307061 w 3864886"/>
              <a:gd name="connsiteY7" fmla="*/ 127 h 428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4886" h="4287246">
                <a:moveTo>
                  <a:pt x="3307061" y="127"/>
                </a:moveTo>
                <a:cubicBezTo>
                  <a:pt x="3598253" y="6367"/>
                  <a:pt x="3864886" y="241923"/>
                  <a:pt x="3864886" y="566397"/>
                </a:cubicBezTo>
                <a:cubicBezTo>
                  <a:pt x="3864886" y="3727946"/>
                  <a:pt x="3864886" y="3727946"/>
                  <a:pt x="3864886" y="3727946"/>
                </a:cubicBezTo>
                <a:cubicBezTo>
                  <a:pt x="3864886" y="4160579"/>
                  <a:pt x="3390871" y="4426814"/>
                  <a:pt x="3016649" y="4210498"/>
                </a:cubicBezTo>
                <a:cubicBezTo>
                  <a:pt x="280666" y="2629724"/>
                  <a:pt x="280666" y="2629724"/>
                  <a:pt x="280666" y="2629724"/>
                </a:cubicBezTo>
                <a:cubicBezTo>
                  <a:pt x="-93556" y="2413407"/>
                  <a:pt x="-93556" y="1872616"/>
                  <a:pt x="280666" y="1656300"/>
                </a:cubicBezTo>
                <a:cubicBezTo>
                  <a:pt x="3016649" y="75526"/>
                  <a:pt x="3016649" y="75526"/>
                  <a:pt x="3016649" y="75526"/>
                </a:cubicBezTo>
                <a:cubicBezTo>
                  <a:pt x="3110204" y="21446"/>
                  <a:pt x="3209997" y="-1953"/>
                  <a:pt x="3307061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264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0BF3A84-60E0-4C31-91C4-17BBFC6AFA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55306" y="1306607"/>
            <a:ext cx="3869181" cy="4289996"/>
          </a:xfrm>
          <a:custGeom>
            <a:avLst/>
            <a:gdLst>
              <a:gd name="connsiteX0" fmla="*/ 558445 w 3869181"/>
              <a:gd name="connsiteY0" fmla="*/ 127 h 4289996"/>
              <a:gd name="connsiteX1" fmla="*/ 849180 w 3869181"/>
              <a:gd name="connsiteY1" fmla="*/ 75574 h 4289996"/>
              <a:gd name="connsiteX2" fmla="*/ 3588203 w 3869181"/>
              <a:gd name="connsiteY2" fmla="*/ 1657362 h 4289996"/>
              <a:gd name="connsiteX3" fmla="*/ 3588203 w 3869181"/>
              <a:gd name="connsiteY3" fmla="*/ 2631410 h 4289996"/>
              <a:gd name="connsiteX4" fmla="*/ 849180 w 3869181"/>
              <a:gd name="connsiteY4" fmla="*/ 4213198 h 4289996"/>
              <a:gd name="connsiteX5" fmla="*/ 0 w 3869181"/>
              <a:gd name="connsiteY5" fmla="*/ 3730336 h 4289996"/>
              <a:gd name="connsiteX6" fmla="*/ 0 w 3869181"/>
              <a:gd name="connsiteY6" fmla="*/ 566761 h 4289996"/>
              <a:gd name="connsiteX7" fmla="*/ 558445 w 3869181"/>
              <a:gd name="connsiteY7" fmla="*/ 127 h 4289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9181" h="4289996">
                <a:moveTo>
                  <a:pt x="558445" y="127"/>
                </a:moveTo>
                <a:cubicBezTo>
                  <a:pt x="655617" y="-1954"/>
                  <a:pt x="755521" y="21460"/>
                  <a:pt x="849180" y="75574"/>
                </a:cubicBezTo>
                <a:cubicBezTo>
                  <a:pt x="849180" y="75574"/>
                  <a:pt x="849180" y="75574"/>
                  <a:pt x="3588203" y="1657362"/>
                </a:cubicBezTo>
                <a:cubicBezTo>
                  <a:pt x="3962841" y="1873817"/>
                  <a:pt x="3962841" y="2414955"/>
                  <a:pt x="3588203" y="2631410"/>
                </a:cubicBezTo>
                <a:cubicBezTo>
                  <a:pt x="3588203" y="2631410"/>
                  <a:pt x="3588203" y="2631410"/>
                  <a:pt x="849180" y="4213198"/>
                </a:cubicBezTo>
                <a:cubicBezTo>
                  <a:pt x="474542" y="4429653"/>
                  <a:pt x="0" y="4163247"/>
                  <a:pt x="0" y="3730336"/>
                </a:cubicBezTo>
                <a:cubicBezTo>
                  <a:pt x="0" y="3730336"/>
                  <a:pt x="0" y="3730336"/>
                  <a:pt x="0" y="566761"/>
                </a:cubicBezTo>
                <a:cubicBezTo>
                  <a:pt x="0" y="242078"/>
                  <a:pt x="266930" y="6371"/>
                  <a:pt x="558445" y="127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9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1086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0892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F6F594E-5323-4B26-A426-2EF44C604E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2E94D43-B23B-4A20-A5DA-E744E5C343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FED64C8-82FB-4547-A7BD-5173EF9B5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C81626-3254-4BC1-AB10-CDB6558F0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3" y="3885988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563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5" grpId="0" animBg="1"/>
      <p:bldP spid="14" grpId="0" animBg="1"/>
      <p:bldP spid="13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DF9B20-0A9B-406E-836A-90046B9FDF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7312" y="1295400"/>
            <a:ext cx="2133600" cy="2133600"/>
          </a:xfrm>
          <a:custGeom>
            <a:avLst/>
            <a:gdLst>
              <a:gd name="connsiteX0" fmla="*/ 1066800 w 2133600"/>
              <a:gd name="connsiteY0" fmla="*/ 0 h 2133600"/>
              <a:gd name="connsiteX1" fmla="*/ 2133600 w 2133600"/>
              <a:gd name="connsiteY1" fmla="*/ 1066800 h 2133600"/>
              <a:gd name="connsiteX2" fmla="*/ 1066800 w 2133600"/>
              <a:gd name="connsiteY2" fmla="*/ 2133600 h 2133600"/>
              <a:gd name="connsiteX3" fmla="*/ 0 w 2133600"/>
              <a:gd name="connsiteY3" fmla="*/ 1066800 h 2133600"/>
              <a:gd name="connsiteX4" fmla="*/ 1066800 w 2133600"/>
              <a:gd name="connsiteY4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600" h="2133600"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6932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7204793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5843" y="0"/>
            <a:ext cx="5176157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791150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1174721"/>
      </p:ext>
    </p:extLst>
  </p:cSld>
  <p:clrMapOvr>
    <a:masterClrMapping/>
  </p:clrMapOvr>
  <p:transition spd="slow">
    <p:push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8248141"/>
      </p:ext>
    </p:extLst>
  </p:cSld>
  <p:clrMapOvr>
    <a:masterClrMapping/>
  </p:clrMapOvr>
  <p:transition spd="slow">
    <p:push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4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0847900"/>
      </p:ext>
    </p:extLst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3399521"/>
      </p:ext>
    </p:extLst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84897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797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40946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2148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54387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42926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20809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57983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C4F165-6BFC-4575-B26F-10E2E1C94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8000" y="0"/>
            <a:ext cx="4064000" cy="68580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CBC706C-C60B-4743-B989-56656E38F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E2FD38C-5674-4EB1-9267-E5014A7C5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300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CEAE9A71-19C1-4C2F-B611-C500B80DC5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2502" y="800100"/>
            <a:ext cx="1889751" cy="17653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2162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32440" y="800098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0110A92-31DD-4068-93EC-2597ECDC77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44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4CAC371-717C-4272-8636-AF81299C3C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27490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688797C4-A9D7-4587-B959-EA4475E631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51941" y="441959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C6A54274-079F-4416-B082-F85857F73B3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51941" y="2600321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C374D4E-7C09-4CAB-9804-FDCD908B6E6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1941" y="814377"/>
            <a:ext cx="1639959" cy="1638304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224452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6888" y="2619377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1939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56886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32438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32438" y="260508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32438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3692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0100" y="790576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2" y="81437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19602" y="2624130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19602" y="4419597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95151" y="4419596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1" y="4402271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1905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24553" y="2602042"/>
            <a:ext cx="3435009" cy="344804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957408E-4084-41CD-AA58-2D4C351B34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4" y="806575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22085839-0AE0-4CAD-9501-D10AA564F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24551" y="823241"/>
            <a:ext cx="1639958" cy="1614493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8E203992-2E35-4593-BFF0-17749564B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100" y="79837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35CF387A-6146-4F4B-A6B3-9A112ED4E0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0100" y="2616328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8603140-D0F5-481E-80CE-ED6F0509B6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0100" y="4411794"/>
            <a:ext cx="1639958" cy="1647827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4110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2209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099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3" y="34290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59594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1443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62890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85535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6679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A711FD-AE88-4179-AFDB-DE48BAB0F2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7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9C39B67-77C0-492C-9C33-9A2F056099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58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9FE2F1E-412D-4A14-BF99-4275D5464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952" y="4012987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81CFD21-F2AA-4539-ACD4-F28B1033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052" y="1739899"/>
            <a:ext cx="1875194" cy="1875194"/>
          </a:xfrm>
          <a:custGeom>
            <a:avLst/>
            <a:gdLst>
              <a:gd name="connsiteX0" fmla="*/ 312539 w 1875194"/>
              <a:gd name="connsiteY0" fmla="*/ 0 h 1875194"/>
              <a:gd name="connsiteX1" fmla="*/ 1562655 w 1875194"/>
              <a:gd name="connsiteY1" fmla="*/ 0 h 1875194"/>
              <a:gd name="connsiteX2" fmla="*/ 1875194 w 1875194"/>
              <a:gd name="connsiteY2" fmla="*/ 312539 h 1875194"/>
              <a:gd name="connsiteX3" fmla="*/ 1875194 w 1875194"/>
              <a:gd name="connsiteY3" fmla="*/ 1562655 h 1875194"/>
              <a:gd name="connsiteX4" fmla="*/ 1562655 w 1875194"/>
              <a:gd name="connsiteY4" fmla="*/ 1875194 h 1875194"/>
              <a:gd name="connsiteX5" fmla="*/ 312539 w 1875194"/>
              <a:gd name="connsiteY5" fmla="*/ 1875194 h 1875194"/>
              <a:gd name="connsiteX6" fmla="*/ 0 w 1875194"/>
              <a:gd name="connsiteY6" fmla="*/ 1562655 h 1875194"/>
              <a:gd name="connsiteX7" fmla="*/ 0 w 1875194"/>
              <a:gd name="connsiteY7" fmla="*/ 312539 h 1875194"/>
              <a:gd name="connsiteX8" fmla="*/ 312539 w 1875194"/>
              <a:gd name="connsiteY8" fmla="*/ 0 h 1875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194" h="1875194">
                <a:moveTo>
                  <a:pt x="312539" y="0"/>
                </a:moveTo>
                <a:lnTo>
                  <a:pt x="1562655" y="0"/>
                </a:lnTo>
                <a:cubicBezTo>
                  <a:pt x="1735266" y="0"/>
                  <a:pt x="1875194" y="139928"/>
                  <a:pt x="1875194" y="312539"/>
                </a:cubicBezTo>
                <a:lnTo>
                  <a:pt x="1875194" y="1562655"/>
                </a:lnTo>
                <a:cubicBezTo>
                  <a:pt x="1875194" y="1735266"/>
                  <a:pt x="1735266" y="1875194"/>
                  <a:pt x="1562655" y="1875194"/>
                </a:cubicBezTo>
                <a:lnTo>
                  <a:pt x="312539" y="1875194"/>
                </a:lnTo>
                <a:cubicBezTo>
                  <a:pt x="139928" y="1875194"/>
                  <a:pt x="0" y="1735266"/>
                  <a:pt x="0" y="1562655"/>
                </a:cubicBezTo>
                <a:lnTo>
                  <a:pt x="0" y="312539"/>
                </a:lnTo>
                <a:cubicBezTo>
                  <a:pt x="0" y="139928"/>
                  <a:pt x="139928" y="0"/>
                  <a:pt x="312539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25273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 animBg="1"/>
      <p:bldP spid="13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608650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2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6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412793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2786512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3271388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7340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9480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96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4849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00100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3514724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99080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3514725"/>
            <a:ext cx="2562226" cy="2543175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8EA421E6-4230-436E-8D23-C39D5E9F1A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3774" y="800100"/>
            <a:ext cx="2562226" cy="2543176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10624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826499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048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048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28951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06312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50F6728-F534-4EAE-A31F-ADFD1C60E5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7004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C13111-A9CF-4E92-95E8-C455D11776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7004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A3EB88D-A73A-44D4-AC36-3D68C3459D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6879" y="431895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27CB01-E118-44E4-9438-A91D4F1ACF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6879" y="2035380"/>
            <a:ext cx="1396724" cy="1407466"/>
          </a:xfrm>
          <a:custGeom>
            <a:avLst/>
            <a:gdLst>
              <a:gd name="connsiteX0" fmla="*/ 698362 w 1396724"/>
              <a:gd name="connsiteY0" fmla="*/ 0 h 1407466"/>
              <a:gd name="connsiteX1" fmla="*/ 1396724 w 1396724"/>
              <a:gd name="connsiteY1" fmla="*/ 703733 h 1407466"/>
              <a:gd name="connsiteX2" fmla="*/ 698362 w 1396724"/>
              <a:gd name="connsiteY2" fmla="*/ 1407466 h 1407466"/>
              <a:gd name="connsiteX3" fmla="*/ 0 w 1396724"/>
              <a:gd name="connsiteY3" fmla="*/ 703733 h 1407466"/>
              <a:gd name="connsiteX4" fmla="*/ 698362 w 1396724"/>
              <a:gd name="connsiteY4" fmla="*/ 0 h 140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6724" h="1407466">
                <a:moveTo>
                  <a:pt x="698362" y="0"/>
                </a:moveTo>
                <a:cubicBezTo>
                  <a:pt x="1084057" y="0"/>
                  <a:pt x="1396724" y="315072"/>
                  <a:pt x="1396724" y="703733"/>
                </a:cubicBezTo>
                <a:cubicBezTo>
                  <a:pt x="1396724" y="1092394"/>
                  <a:pt x="1084057" y="1407466"/>
                  <a:pt x="698362" y="1407466"/>
                </a:cubicBezTo>
                <a:cubicBezTo>
                  <a:pt x="312667" y="1407466"/>
                  <a:pt x="0" y="1092394"/>
                  <a:pt x="0" y="703733"/>
                </a:cubicBezTo>
                <a:cubicBezTo>
                  <a:pt x="0" y="315072"/>
                  <a:pt x="312667" y="0"/>
                  <a:pt x="698362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87684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6" grpId="0" animBg="1"/>
      <p:bldP spid="15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48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900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50548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08942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08942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340800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0100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2455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DF6BE21-2C73-4074-9D88-50DB9FF10A4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08942" y="2607709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95A89DB-C14C-4624-9D18-E2C68CCB6D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00100" y="4421740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33ED50C8-0BBA-40B1-988C-6D72E1345C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0100" y="812945"/>
            <a:ext cx="3487058" cy="1636160"/>
          </a:xfrm>
          <a:custGeom>
            <a:avLst/>
            <a:gdLst>
              <a:gd name="connsiteX0" fmla="*/ 0 w 5176157"/>
              <a:gd name="connsiteY0" fmla="*/ 0 h 6858000"/>
              <a:gd name="connsiteX1" fmla="*/ 5176157 w 5176157"/>
              <a:gd name="connsiteY1" fmla="*/ 0 h 6858000"/>
              <a:gd name="connsiteX2" fmla="*/ 5176157 w 5176157"/>
              <a:gd name="connsiteY2" fmla="*/ 6858000 h 6858000"/>
              <a:gd name="connsiteX3" fmla="*/ 0 w 51761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157" h="6858000">
                <a:moveTo>
                  <a:pt x="0" y="0"/>
                </a:moveTo>
                <a:lnTo>
                  <a:pt x="5176157" y="0"/>
                </a:lnTo>
                <a:lnTo>
                  <a:pt x="517615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542921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017485"/>
            <a:ext cx="12192000" cy="8875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7873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67" accel="50000" decel="5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22222E-6 L 0 0.27592 " pathEditMode="relative" rAng="0" ptsTypes="AA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6045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C0BC329E-CA83-49D1-95FE-2F1784F44D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27890" y="1439917"/>
            <a:ext cx="9764110" cy="3978166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5035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43100" y="0"/>
            <a:ext cx="141351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18323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0 L 0.15313 0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E9CDD3-2860-4C6C-B371-893A943C57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997F2CE-8005-4591-AD82-1F94F2A662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2008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BAC-6A80-49E3-9C2D-008A1CAF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/>
          </a:bodyPr>
          <a:lstStyle>
            <a:lvl1pPr algn="ctr">
              <a:defRPr sz="2400">
                <a:latin typeface="Raleway SemiBold" panose="020B07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D5177A-CC64-4E50-9B36-B6148E7D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5"/>
            <a:ext cx="10515600" cy="19050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Raleway Thin" panose="020B02030301010600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8C9BC9-13FC-4F77-A20F-A5F213D23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91893" y="2134273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E2DFA02-7EB0-404F-827C-DB9B5CB3D4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1893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FA1B44-A1E9-46C8-8B64-24EEDE0C89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2700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7F50B2F-956F-4C4A-A739-0BC2F4ED1F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04398" y="4417845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9D26D4F-814F-4B2A-927C-5F4A3BE317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51160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6DD89C-2FCD-4CA6-B3C3-60EE2088B8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4398" y="2134274"/>
            <a:ext cx="1209676" cy="1209676"/>
          </a:xfrm>
          <a:custGeom>
            <a:avLst/>
            <a:gdLst>
              <a:gd name="connsiteX0" fmla="*/ 604838 w 1209676"/>
              <a:gd name="connsiteY0" fmla="*/ 0 h 1209676"/>
              <a:gd name="connsiteX1" fmla="*/ 1209676 w 1209676"/>
              <a:gd name="connsiteY1" fmla="*/ 604838 h 1209676"/>
              <a:gd name="connsiteX2" fmla="*/ 604838 w 1209676"/>
              <a:gd name="connsiteY2" fmla="*/ 1209676 h 1209676"/>
              <a:gd name="connsiteX3" fmla="*/ 0 w 1209676"/>
              <a:gd name="connsiteY3" fmla="*/ 604838 h 1209676"/>
              <a:gd name="connsiteX4" fmla="*/ 604838 w 1209676"/>
              <a:gd name="connsiteY4" fmla="*/ 0 h 12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6" h="1209676">
                <a:moveTo>
                  <a:pt x="604838" y="0"/>
                </a:moveTo>
                <a:cubicBezTo>
                  <a:pt x="938881" y="0"/>
                  <a:pt x="1209676" y="270795"/>
                  <a:pt x="1209676" y="604838"/>
                </a:cubicBezTo>
                <a:cubicBezTo>
                  <a:pt x="1209676" y="938881"/>
                  <a:pt x="938881" y="1209676"/>
                  <a:pt x="604838" y="1209676"/>
                </a:cubicBezTo>
                <a:cubicBezTo>
                  <a:pt x="270795" y="1209676"/>
                  <a:pt x="0" y="938881"/>
                  <a:pt x="0" y="604838"/>
                </a:cubicBezTo>
                <a:cubicBezTo>
                  <a:pt x="0" y="270795"/>
                  <a:pt x="270795" y="0"/>
                  <a:pt x="604838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1107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/>
      <p:bldP spid="20" grpId="0" animBg="1"/>
      <p:bldP spid="21" grpId="0" animBg="1"/>
      <p:bldP spid="17" grpId="0" animBg="1"/>
      <p:bldP spid="22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75082-5B08-48C1-B434-36D0EDE2C9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50D891-3168-4661-B863-DA2A8AF5AC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7169C8-FF79-4F98-9844-9C6F91EF67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3475" y="46101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1304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bot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F7D7AD-17F4-453C-827C-C86AD8FDA4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3475" y="26670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9256B-A67E-4183-933F-C1E5D911A9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3475" y="723900"/>
            <a:ext cx="2305050" cy="1524000"/>
          </a:xfrm>
          <a:custGeom>
            <a:avLst/>
            <a:gdLst>
              <a:gd name="connsiteX0" fmla="*/ 0 w 2305050"/>
              <a:gd name="connsiteY0" fmla="*/ 0 h 1524000"/>
              <a:gd name="connsiteX1" fmla="*/ 2305050 w 2305050"/>
              <a:gd name="connsiteY1" fmla="*/ 0 h 1524000"/>
              <a:gd name="connsiteX2" fmla="*/ 2305050 w 2305050"/>
              <a:gd name="connsiteY2" fmla="*/ 1524000 h 1524000"/>
              <a:gd name="connsiteX3" fmla="*/ 0 w 2305050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1524000">
                <a:moveTo>
                  <a:pt x="0" y="0"/>
                </a:moveTo>
                <a:lnTo>
                  <a:pt x="2305050" y="0"/>
                </a:lnTo>
                <a:lnTo>
                  <a:pt x="2305050" y="1524000"/>
                </a:lnTo>
                <a:lnTo>
                  <a:pt x="0" y="1524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2787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759149"/>
      </p:ext>
    </p:extLst>
  </p:cSld>
  <p:clrMapOvr>
    <a:masterClrMapping/>
  </p:clrMapOvr>
  <p:transition spd="slow">
    <p:push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80646"/>
      </p:ext>
    </p:extLst>
  </p:cSld>
  <p:clrMapOvr>
    <a:masterClrMapping/>
  </p:clrMapOvr>
  <p:transition spd="slow">
    <p:push dir="r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47540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7CE5CE-6513-41BE-BA52-9356CDE749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4570 w 6556375"/>
              <a:gd name="connsiteY2" fmla="*/ 180567 h 6556375"/>
              <a:gd name="connsiteX3" fmla="*/ 0 w 6556375"/>
              <a:gd name="connsiteY3" fmla="*/ 6556375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61393"/>
                  <a:pt x="6556375" y="120980"/>
                  <a:pt x="6554570" y="180567"/>
                </a:cubicBezTo>
                <a:cubicBezTo>
                  <a:pt x="6458869" y="3717867"/>
                  <a:pt x="3560774" y="6556375"/>
                  <a:pt x="0" y="6556375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9331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3F2189-CBB8-44A3-ACF6-033A25C22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35625" y="0"/>
            <a:ext cx="6556375" cy="6556375"/>
          </a:xfrm>
          <a:custGeom>
            <a:avLst/>
            <a:gdLst>
              <a:gd name="connsiteX0" fmla="*/ 0 w 6556375"/>
              <a:gd name="connsiteY0" fmla="*/ 0 h 6556375"/>
              <a:gd name="connsiteX1" fmla="*/ 6556375 w 6556375"/>
              <a:gd name="connsiteY1" fmla="*/ 0 h 6556375"/>
              <a:gd name="connsiteX2" fmla="*/ 6556375 w 6556375"/>
              <a:gd name="connsiteY2" fmla="*/ 6556375 h 6556375"/>
              <a:gd name="connsiteX3" fmla="*/ 1805 w 6556375"/>
              <a:gd name="connsiteY3" fmla="*/ 180567 h 6556375"/>
              <a:gd name="connsiteX4" fmla="*/ 0 w 6556375"/>
              <a:gd name="connsiteY4" fmla="*/ 0 h 655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375" h="6556375">
                <a:moveTo>
                  <a:pt x="0" y="0"/>
                </a:moveTo>
                <a:lnTo>
                  <a:pt x="6556375" y="0"/>
                </a:lnTo>
                <a:cubicBezTo>
                  <a:pt x="6556375" y="0"/>
                  <a:pt x="6556375" y="0"/>
                  <a:pt x="6556375" y="6556375"/>
                </a:cubicBezTo>
                <a:cubicBezTo>
                  <a:pt x="2995601" y="6556375"/>
                  <a:pt x="97506" y="3717867"/>
                  <a:pt x="1805" y="180567"/>
                </a:cubicBezTo>
                <a:cubicBezTo>
                  <a:pt x="0" y="120980"/>
                  <a:pt x="0" y="61393"/>
                  <a:pt x="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8404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B43A511-0699-45BC-995F-A20A1E52BB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7076167" cy="6858000"/>
          </a:xfrm>
          <a:custGeom>
            <a:avLst/>
            <a:gdLst>
              <a:gd name="connsiteX0" fmla="*/ 3260454 w 7076167"/>
              <a:gd name="connsiteY0" fmla="*/ 0 h 6858000"/>
              <a:gd name="connsiteX1" fmla="*/ 7076167 w 7076167"/>
              <a:gd name="connsiteY1" fmla="*/ 0 h 6858000"/>
              <a:gd name="connsiteX2" fmla="*/ 3812327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0454" y="0"/>
                </a:moveTo>
                <a:lnTo>
                  <a:pt x="7076167" y="0"/>
                </a:lnTo>
                <a:lnTo>
                  <a:pt x="3812327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7437465"/>
      </p:ext>
    </p:extLst>
  </p:cSld>
  <p:clrMapOvr>
    <a:masterClrMapping/>
  </p:clrMapOvr>
  <p:transition spd="slow">
    <p:push dir="r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C03739-F3C1-4B90-85AB-BC92636C8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1" y="0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5713 w 7076167"/>
              <a:gd name="connsiteY1" fmla="*/ 0 h 6858000"/>
              <a:gd name="connsiteX2" fmla="*/ 7076167 w 7076167"/>
              <a:gd name="connsiteY2" fmla="*/ 6858000 h 6858000"/>
              <a:gd name="connsiteX3" fmla="*/ 326384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5713" y="0"/>
                </a:lnTo>
                <a:lnTo>
                  <a:pt x="7076167" y="6858000"/>
                </a:lnTo>
                <a:lnTo>
                  <a:pt x="326384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8977681"/>
      </p:ext>
    </p:extLst>
  </p:cSld>
  <p:clrMapOvr>
    <a:masterClrMapping/>
  </p:clrMapOvr>
  <p:transition spd="slow">
    <p:push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ush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F20A04E-6DBF-47FF-8915-60314F9E2B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7076167" cy="6858000"/>
          </a:xfrm>
          <a:custGeom>
            <a:avLst/>
            <a:gdLst>
              <a:gd name="connsiteX0" fmla="*/ 0 w 7076167"/>
              <a:gd name="connsiteY0" fmla="*/ 0 h 6858000"/>
              <a:gd name="connsiteX1" fmla="*/ 3812327 w 7076167"/>
              <a:gd name="connsiteY1" fmla="*/ 0 h 6858000"/>
              <a:gd name="connsiteX2" fmla="*/ 7076167 w 7076167"/>
              <a:gd name="connsiteY2" fmla="*/ 6858000 h 6858000"/>
              <a:gd name="connsiteX3" fmla="*/ 3260454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0" y="0"/>
                </a:moveTo>
                <a:lnTo>
                  <a:pt x="3812327" y="0"/>
                </a:lnTo>
                <a:lnTo>
                  <a:pt x="7076167" y="6858000"/>
                </a:lnTo>
                <a:lnTo>
                  <a:pt x="3260454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6412873"/>
      </p:ext>
    </p:extLst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B1D50A4-0540-40B6-A242-E6EC92308C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26200" y="788275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12055F-58B9-4171-96E0-A3CC6CE2FDF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26200" y="3340100"/>
            <a:ext cx="1701800" cy="1701800"/>
          </a:xfrm>
          <a:custGeom>
            <a:avLst/>
            <a:gdLst>
              <a:gd name="connsiteX0" fmla="*/ 850900 w 1701800"/>
              <a:gd name="connsiteY0" fmla="*/ 0 h 1701800"/>
              <a:gd name="connsiteX1" fmla="*/ 1701800 w 1701800"/>
              <a:gd name="connsiteY1" fmla="*/ 850900 h 1701800"/>
              <a:gd name="connsiteX2" fmla="*/ 850900 w 1701800"/>
              <a:gd name="connsiteY2" fmla="*/ 1701800 h 1701800"/>
              <a:gd name="connsiteX3" fmla="*/ 0 w 1701800"/>
              <a:gd name="connsiteY3" fmla="*/ 850900 h 1701800"/>
              <a:gd name="connsiteX4" fmla="*/ 850900 w 1701800"/>
              <a:gd name="connsiteY4" fmla="*/ 0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1800" h="1701800">
                <a:moveTo>
                  <a:pt x="850900" y="0"/>
                </a:moveTo>
                <a:cubicBezTo>
                  <a:pt x="1320839" y="0"/>
                  <a:pt x="1701800" y="380961"/>
                  <a:pt x="1701800" y="850900"/>
                </a:cubicBezTo>
                <a:cubicBezTo>
                  <a:pt x="1701800" y="1320839"/>
                  <a:pt x="1320839" y="1701800"/>
                  <a:pt x="850900" y="1701800"/>
                </a:cubicBezTo>
                <a:cubicBezTo>
                  <a:pt x="380961" y="1701800"/>
                  <a:pt x="0" y="1320839"/>
                  <a:pt x="0" y="850900"/>
                </a:cubicBezTo>
                <a:cubicBezTo>
                  <a:pt x="0" y="380961"/>
                  <a:pt x="380961" y="0"/>
                  <a:pt x="8509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9511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D01ED2-2904-496F-96E5-2262F3D6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15833" y="0"/>
            <a:ext cx="7076167" cy="6858000"/>
          </a:xfrm>
          <a:custGeom>
            <a:avLst/>
            <a:gdLst>
              <a:gd name="connsiteX0" fmla="*/ 3263840 w 7076167"/>
              <a:gd name="connsiteY0" fmla="*/ 0 h 6858000"/>
              <a:gd name="connsiteX1" fmla="*/ 7076167 w 7076167"/>
              <a:gd name="connsiteY1" fmla="*/ 0 h 6858000"/>
              <a:gd name="connsiteX2" fmla="*/ 3815713 w 7076167"/>
              <a:gd name="connsiteY2" fmla="*/ 6858000 h 6858000"/>
              <a:gd name="connsiteX3" fmla="*/ 0 w 70761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167" h="6858000">
                <a:moveTo>
                  <a:pt x="3263840" y="0"/>
                </a:moveTo>
                <a:lnTo>
                  <a:pt x="7076167" y="0"/>
                </a:lnTo>
                <a:lnTo>
                  <a:pt x="381571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764194"/>
      </p:ext>
    </p:extLst>
  </p:cSld>
  <p:clrMapOvr>
    <a:masterClrMapping/>
  </p:clrMapOvr>
  <p:transition spd="slow">
    <p:push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FA4EF2-76CB-4AF1-B907-BF9B12EAC5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010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BC65A5-4E80-4D2C-8F92-DB7AE01570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2300" y="1231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0418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C984B42-F662-4259-9372-3D02AA1EC3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78871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905CE3-A0B5-4EEA-98F0-20D8D25442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75438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69647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17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1430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6424674-A84A-4E0D-803A-7BE22C5BE0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6083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F1808852-FD2D-41E9-ADB1-D376CBA353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96834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76368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ush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B730F61-F2C4-47CE-A068-02A7CB8C09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186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418653AF-E3FE-457D-9414-2576B3EE77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4937" y="1564275"/>
            <a:ext cx="2172318" cy="32861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71785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183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yor fr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8C244F0-9364-438B-A752-A8B56DD45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71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104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sh from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D7D204D-2449-4798-AB49-1A1E723E8F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199" y="-3378199"/>
            <a:ext cx="7924800" cy="10236198"/>
          </a:xfrm>
          <a:custGeom>
            <a:avLst/>
            <a:gdLst>
              <a:gd name="connsiteX0" fmla="*/ 0 w 7924800"/>
              <a:gd name="connsiteY0" fmla="*/ 0 h 10236198"/>
              <a:gd name="connsiteX1" fmla="*/ 7924800 w 7924800"/>
              <a:gd name="connsiteY1" fmla="*/ 0 h 10236198"/>
              <a:gd name="connsiteX2" fmla="*/ 7924800 w 7924800"/>
              <a:gd name="connsiteY2" fmla="*/ 10236198 h 10236198"/>
              <a:gd name="connsiteX3" fmla="*/ 0 w 7924800"/>
              <a:gd name="connsiteY3" fmla="*/ 10236198 h 10236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10236198">
                <a:moveTo>
                  <a:pt x="0" y="0"/>
                </a:moveTo>
                <a:lnTo>
                  <a:pt x="7924800" y="0"/>
                </a:lnTo>
                <a:lnTo>
                  <a:pt x="7924800" y="10236198"/>
                </a:lnTo>
                <a:lnTo>
                  <a:pt x="0" y="10236198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Raleway" panose="020B0503030101060003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52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022E-16 -3.7037E-6 L 0.00156 0.4963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53.xml"/><Relationship Id="rId47" Type="http://schemas.openxmlformats.org/officeDocument/2006/relationships/slideLayout" Target="../slideLayouts/slideLayout158.xml"/><Relationship Id="rId63" Type="http://schemas.openxmlformats.org/officeDocument/2006/relationships/slideLayout" Target="../slideLayouts/slideLayout174.xml"/><Relationship Id="rId68" Type="http://schemas.openxmlformats.org/officeDocument/2006/relationships/slideLayout" Target="../slideLayouts/slideLayout179.xml"/><Relationship Id="rId84" Type="http://schemas.openxmlformats.org/officeDocument/2006/relationships/slideLayout" Target="../slideLayouts/slideLayout195.xml"/><Relationship Id="rId89" Type="http://schemas.openxmlformats.org/officeDocument/2006/relationships/slideLayout" Target="../slideLayouts/slideLayout200.xml"/><Relationship Id="rId112" Type="http://schemas.openxmlformats.org/officeDocument/2006/relationships/slideLayout" Target="../slideLayouts/slideLayout223.xml"/><Relationship Id="rId16" Type="http://schemas.openxmlformats.org/officeDocument/2006/relationships/slideLayout" Target="../slideLayouts/slideLayout127.xml"/><Relationship Id="rId107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53" Type="http://schemas.openxmlformats.org/officeDocument/2006/relationships/slideLayout" Target="../slideLayouts/slideLayout164.xml"/><Relationship Id="rId58" Type="http://schemas.openxmlformats.org/officeDocument/2006/relationships/slideLayout" Target="../slideLayouts/slideLayout169.xml"/><Relationship Id="rId74" Type="http://schemas.openxmlformats.org/officeDocument/2006/relationships/slideLayout" Target="../slideLayouts/slideLayout185.xml"/><Relationship Id="rId79" Type="http://schemas.openxmlformats.org/officeDocument/2006/relationships/slideLayout" Target="../slideLayouts/slideLayout190.xml"/><Relationship Id="rId102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16.xml"/><Relationship Id="rId90" Type="http://schemas.openxmlformats.org/officeDocument/2006/relationships/slideLayout" Target="../slideLayouts/slideLayout201.xml"/><Relationship Id="rId95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43" Type="http://schemas.openxmlformats.org/officeDocument/2006/relationships/slideLayout" Target="../slideLayouts/slideLayout154.xml"/><Relationship Id="rId48" Type="http://schemas.openxmlformats.org/officeDocument/2006/relationships/slideLayout" Target="../slideLayouts/slideLayout159.xml"/><Relationship Id="rId64" Type="http://schemas.openxmlformats.org/officeDocument/2006/relationships/slideLayout" Target="../slideLayouts/slideLayout175.xml"/><Relationship Id="rId69" Type="http://schemas.openxmlformats.org/officeDocument/2006/relationships/slideLayout" Target="../slideLayouts/slideLayout180.xml"/><Relationship Id="rId113" Type="http://schemas.openxmlformats.org/officeDocument/2006/relationships/theme" Target="../theme/theme2.xml"/><Relationship Id="rId80" Type="http://schemas.openxmlformats.org/officeDocument/2006/relationships/slideLayout" Target="../slideLayouts/slideLayout191.xml"/><Relationship Id="rId85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44.xml"/><Relationship Id="rId38" Type="http://schemas.openxmlformats.org/officeDocument/2006/relationships/slideLayout" Target="../slideLayouts/slideLayout149.xml"/><Relationship Id="rId59" Type="http://schemas.openxmlformats.org/officeDocument/2006/relationships/slideLayout" Target="../slideLayouts/slideLayout170.xml"/><Relationship Id="rId103" Type="http://schemas.openxmlformats.org/officeDocument/2006/relationships/slideLayout" Target="../slideLayouts/slideLayout214.xml"/><Relationship Id="rId108" Type="http://schemas.openxmlformats.org/officeDocument/2006/relationships/slideLayout" Target="../slideLayouts/slideLayout219.xml"/><Relationship Id="rId54" Type="http://schemas.openxmlformats.org/officeDocument/2006/relationships/slideLayout" Target="../slideLayouts/slideLayout165.xml"/><Relationship Id="rId70" Type="http://schemas.openxmlformats.org/officeDocument/2006/relationships/slideLayout" Target="../slideLayouts/slideLayout181.xml"/><Relationship Id="rId75" Type="http://schemas.openxmlformats.org/officeDocument/2006/relationships/slideLayout" Target="../slideLayouts/slideLayout186.xml"/><Relationship Id="rId91" Type="http://schemas.openxmlformats.org/officeDocument/2006/relationships/slideLayout" Target="../slideLayouts/slideLayout202.xml"/><Relationship Id="rId96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49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168.xml"/><Relationship Id="rId106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55.xml"/><Relationship Id="rId52" Type="http://schemas.openxmlformats.org/officeDocument/2006/relationships/slideLayout" Target="../slideLayouts/slideLayout163.xml"/><Relationship Id="rId60" Type="http://schemas.openxmlformats.org/officeDocument/2006/relationships/slideLayout" Target="../slideLayouts/slideLayout171.xml"/><Relationship Id="rId65" Type="http://schemas.openxmlformats.org/officeDocument/2006/relationships/slideLayout" Target="../slideLayouts/slideLayout176.xml"/><Relationship Id="rId73" Type="http://schemas.openxmlformats.org/officeDocument/2006/relationships/slideLayout" Target="../slideLayouts/slideLayout184.xml"/><Relationship Id="rId78" Type="http://schemas.openxmlformats.org/officeDocument/2006/relationships/slideLayout" Target="../slideLayouts/slideLayout189.xml"/><Relationship Id="rId81" Type="http://schemas.openxmlformats.org/officeDocument/2006/relationships/slideLayout" Target="../slideLayouts/slideLayout192.xml"/><Relationship Id="rId86" Type="http://schemas.openxmlformats.org/officeDocument/2006/relationships/slideLayout" Target="../slideLayouts/slideLayout197.xml"/><Relationship Id="rId94" Type="http://schemas.openxmlformats.org/officeDocument/2006/relationships/slideLayout" Target="../slideLayouts/slideLayout205.xml"/><Relationship Id="rId99" Type="http://schemas.openxmlformats.org/officeDocument/2006/relationships/slideLayout" Target="../slideLayouts/slideLayout210.xml"/><Relationship Id="rId101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39" Type="http://schemas.openxmlformats.org/officeDocument/2006/relationships/slideLayout" Target="../slideLayouts/slideLayout150.xml"/><Relationship Id="rId109" Type="http://schemas.openxmlformats.org/officeDocument/2006/relationships/slideLayout" Target="../slideLayouts/slideLayout220.xml"/><Relationship Id="rId34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61.xml"/><Relationship Id="rId55" Type="http://schemas.openxmlformats.org/officeDocument/2006/relationships/slideLayout" Target="../slideLayouts/slideLayout166.xml"/><Relationship Id="rId76" Type="http://schemas.openxmlformats.org/officeDocument/2006/relationships/slideLayout" Target="../slideLayouts/slideLayout187.xml"/><Relationship Id="rId97" Type="http://schemas.openxmlformats.org/officeDocument/2006/relationships/slideLayout" Target="../slideLayouts/slideLayout208.xml"/><Relationship Id="rId104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118.xml"/><Relationship Id="rId71" Type="http://schemas.openxmlformats.org/officeDocument/2006/relationships/slideLayout" Target="../slideLayouts/slideLayout182.xml"/><Relationship Id="rId92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51.xml"/><Relationship Id="rId45" Type="http://schemas.openxmlformats.org/officeDocument/2006/relationships/slideLayout" Target="../slideLayouts/slideLayout156.xml"/><Relationship Id="rId66" Type="http://schemas.openxmlformats.org/officeDocument/2006/relationships/slideLayout" Target="../slideLayouts/slideLayout177.xml"/><Relationship Id="rId87" Type="http://schemas.openxmlformats.org/officeDocument/2006/relationships/slideLayout" Target="../slideLayouts/slideLayout198.xml"/><Relationship Id="rId110" Type="http://schemas.openxmlformats.org/officeDocument/2006/relationships/slideLayout" Target="../slideLayouts/slideLayout221.xml"/><Relationship Id="rId61" Type="http://schemas.openxmlformats.org/officeDocument/2006/relationships/slideLayout" Target="../slideLayouts/slideLayout172.xml"/><Relationship Id="rId82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56" Type="http://schemas.openxmlformats.org/officeDocument/2006/relationships/slideLayout" Target="../slideLayouts/slideLayout167.xml"/><Relationship Id="rId77" Type="http://schemas.openxmlformats.org/officeDocument/2006/relationships/slideLayout" Target="../slideLayouts/slideLayout188.xml"/><Relationship Id="rId100" Type="http://schemas.openxmlformats.org/officeDocument/2006/relationships/slideLayout" Target="../slideLayouts/slideLayout211.xml"/><Relationship Id="rId105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119.xml"/><Relationship Id="rId51" Type="http://schemas.openxmlformats.org/officeDocument/2006/relationships/slideLayout" Target="../slideLayouts/slideLayout162.xml"/><Relationship Id="rId72" Type="http://schemas.openxmlformats.org/officeDocument/2006/relationships/slideLayout" Target="../slideLayouts/slideLayout183.xml"/><Relationship Id="rId93" Type="http://schemas.openxmlformats.org/officeDocument/2006/relationships/slideLayout" Target="../slideLayouts/slideLayout204.xml"/><Relationship Id="rId9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57.xml"/><Relationship Id="rId67" Type="http://schemas.openxmlformats.org/officeDocument/2006/relationships/slideLayout" Target="../slideLayouts/slideLayout178.xml"/><Relationship Id="rId20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52.xml"/><Relationship Id="rId62" Type="http://schemas.openxmlformats.org/officeDocument/2006/relationships/slideLayout" Target="../slideLayouts/slideLayout173.xml"/><Relationship Id="rId83" Type="http://schemas.openxmlformats.org/officeDocument/2006/relationships/slideLayout" Target="../slideLayouts/slideLayout194.xml"/><Relationship Id="rId88" Type="http://schemas.openxmlformats.org/officeDocument/2006/relationships/slideLayout" Target="../slideLayouts/slideLayout199.xml"/><Relationship Id="rId111" Type="http://schemas.openxmlformats.org/officeDocument/2006/relationships/slideLayout" Target="../slideLayouts/slideLayout2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CF7288-4510-47A2-B594-5FE37F00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5CCB2-BBA2-4BB4-AB98-653D5D236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D1D97-5D8C-450C-AB78-F1D3CE4F1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46FABF4B-A848-4A5E-9F12-88F3AAB35998}" type="datetimeFigureOut">
              <a:rPr lang="id-ID" smtClean="0"/>
              <a:pPr/>
              <a:t>22/01/2020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E192-CF73-4723-B01A-46AA5BADA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D750-CA0F-4F84-A1E9-6BC6D774A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ato Light" panose="020F0502020204030203" pitchFamily="34" charset="0"/>
              </a:defRPr>
            </a:lvl1pPr>
          </a:lstStyle>
          <a:p>
            <a:fld id="{C4DAA5EE-80FD-4588-BAF2-E7D6E681434A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330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52" r:id="rId2"/>
    <p:sldLayoutId id="2147483753" r:id="rId3"/>
    <p:sldLayoutId id="2147483756" r:id="rId4"/>
    <p:sldLayoutId id="2147483754" r:id="rId5"/>
    <p:sldLayoutId id="2147483755" r:id="rId6"/>
    <p:sldLayoutId id="2147483764" r:id="rId7"/>
    <p:sldLayoutId id="2147483765" r:id="rId8"/>
    <p:sldLayoutId id="2147483766" r:id="rId9"/>
    <p:sldLayoutId id="2147483767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723" r:id="rId25"/>
    <p:sldLayoutId id="2147483724" r:id="rId26"/>
    <p:sldLayoutId id="2147483667" r:id="rId27"/>
    <p:sldLayoutId id="2147483707" r:id="rId28"/>
    <p:sldLayoutId id="2147483650" r:id="rId29"/>
    <p:sldLayoutId id="2147483876" r:id="rId30"/>
    <p:sldLayoutId id="2147483691" r:id="rId31"/>
    <p:sldLayoutId id="2147483692" r:id="rId32"/>
    <p:sldLayoutId id="2147483693" r:id="rId33"/>
    <p:sldLayoutId id="2147483694" r:id="rId34"/>
    <p:sldLayoutId id="2147483683" r:id="rId35"/>
    <p:sldLayoutId id="2147483684" r:id="rId36"/>
    <p:sldLayoutId id="2147483685" r:id="rId37"/>
    <p:sldLayoutId id="2147483686" r:id="rId38"/>
    <p:sldLayoutId id="2147483740" r:id="rId39"/>
    <p:sldLayoutId id="2147483741" r:id="rId40"/>
    <p:sldLayoutId id="2147483744" r:id="rId41"/>
    <p:sldLayoutId id="2147483745" r:id="rId42"/>
    <p:sldLayoutId id="2147483775" r:id="rId43"/>
    <p:sldLayoutId id="2147483776" r:id="rId44"/>
    <p:sldLayoutId id="2147483777" r:id="rId45"/>
    <p:sldLayoutId id="2147483778" r:id="rId46"/>
    <p:sldLayoutId id="2147483783" r:id="rId47"/>
    <p:sldLayoutId id="2147483784" r:id="rId48"/>
    <p:sldLayoutId id="2147483785" r:id="rId49"/>
    <p:sldLayoutId id="2147483786" r:id="rId50"/>
    <p:sldLayoutId id="2147483810" r:id="rId51"/>
    <p:sldLayoutId id="2147483811" r:id="rId52"/>
    <p:sldLayoutId id="2147483812" r:id="rId53"/>
    <p:sldLayoutId id="2147483813" r:id="rId54"/>
    <p:sldLayoutId id="2147483814" r:id="rId55"/>
    <p:sldLayoutId id="2147483816" r:id="rId56"/>
    <p:sldLayoutId id="2147483815" r:id="rId57"/>
    <p:sldLayoutId id="2147483817" r:id="rId58"/>
    <p:sldLayoutId id="2147483818" r:id="rId59"/>
    <p:sldLayoutId id="2147483819" r:id="rId60"/>
    <p:sldLayoutId id="2147483820" r:id="rId61"/>
    <p:sldLayoutId id="2147483821" r:id="rId62"/>
    <p:sldLayoutId id="2147483822" r:id="rId63"/>
    <p:sldLayoutId id="2147483823" r:id="rId64"/>
    <p:sldLayoutId id="2147483824" r:id="rId65"/>
    <p:sldLayoutId id="2147483825" r:id="rId66"/>
    <p:sldLayoutId id="2147483826" r:id="rId67"/>
    <p:sldLayoutId id="2147483827" r:id="rId68"/>
    <p:sldLayoutId id="2147483828" r:id="rId69"/>
    <p:sldLayoutId id="2147483829" r:id="rId70"/>
    <p:sldLayoutId id="2147483830" r:id="rId71"/>
    <p:sldLayoutId id="2147483831" r:id="rId72"/>
    <p:sldLayoutId id="2147483832" r:id="rId73"/>
    <p:sldLayoutId id="2147483833" r:id="rId74"/>
    <p:sldLayoutId id="2147483730" r:id="rId75"/>
    <p:sldLayoutId id="2147483736" r:id="rId76"/>
    <p:sldLayoutId id="2147483737" r:id="rId77"/>
    <p:sldLayoutId id="2147483681" r:id="rId78"/>
    <p:sldLayoutId id="2147483717" r:id="rId79"/>
    <p:sldLayoutId id="2147483718" r:id="rId80"/>
    <p:sldLayoutId id="2147483719" r:id="rId81"/>
    <p:sldLayoutId id="2147483699" r:id="rId82"/>
    <p:sldLayoutId id="2147483651" r:id="rId83"/>
    <p:sldLayoutId id="2147483653" r:id="rId84"/>
    <p:sldLayoutId id="2147483751" r:id="rId85"/>
    <p:sldLayoutId id="2147483750" r:id="rId86"/>
    <p:sldLayoutId id="2147483768" r:id="rId87"/>
    <p:sldLayoutId id="2147483769" r:id="rId88"/>
    <p:sldLayoutId id="2147483770" r:id="rId89"/>
    <p:sldLayoutId id="2147483791" r:id="rId90"/>
    <p:sldLayoutId id="2147483748" r:id="rId91"/>
    <p:sldLayoutId id="2147483726" r:id="rId92"/>
    <p:sldLayoutId id="2147483727" r:id="rId93"/>
    <p:sldLayoutId id="2147483711" r:id="rId94"/>
    <p:sldLayoutId id="2147483712" r:id="rId95"/>
    <p:sldLayoutId id="2147483713" r:id="rId96"/>
    <p:sldLayoutId id="2147483703" r:id="rId97"/>
    <p:sldLayoutId id="2147483705" r:id="rId98"/>
    <p:sldLayoutId id="2147483677" r:id="rId99"/>
    <p:sldLayoutId id="2147483678" r:id="rId100"/>
    <p:sldLayoutId id="2147483669" r:id="rId101"/>
    <p:sldLayoutId id="2147483670" r:id="rId102"/>
    <p:sldLayoutId id="2147483732" r:id="rId103"/>
    <p:sldLayoutId id="2147483771" r:id="rId104"/>
    <p:sldLayoutId id="2147483772" r:id="rId105"/>
    <p:sldLayoutId id="2147483733" r:id="rId106"/>
    <p:sldLayoutId id="2147483671" r:id="rId107"/>
    <p:sldLayoutId id="2147483672" r:id="rId108"/>
    <p:sldLayoutId id="2147483663" r:id="rId109"/>
    <p:sldLayoutId id="2147483666" r:id="rId110"/>
    <p:sldLayoutId id="2147483656" r:id="rId1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A070E-BF50-437B-BCCA-55287313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51630-2F22-4208-859B-489EBEBE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49A5-EBD4-4116-9E15-3E83D17FE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7AB9EEBB-2403-46BF-B1A3-17DABE38CBED}" type="datetimeFigureOut">
              <a:rPr lang="id-ID" smtClean="0"/>
              <a:pPr/>
              <a:t>22/01/2020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5A035-F201-4F49-8126-0366830DA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B18F6-5519-4267-92E5-4AD17F224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</a:defRPr>
            </a:lvl1pPr>
          </a:lstStyle>
          <a:p>
            <a:fld id="{3B1B209E-7179-4004-BCCB-C1F62C82D181}" type="slidenum">
              <a:rPr lang="id-ID" smtClean="0"/>
              <a:pPr/>
              <a:t>‹nº›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5457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78" r:id="rId25"/>
    <p:sldLayoutId id="2147483879" r:id="rId26"/>
    <p:sldLayoutId id="2147483668" r:id="rId27"/>
    <p:sldLayoutId id="2147483708" r:id="rId28"/>
    <p:sldLayoutId id="2147483731" r:id="rId29"/>
    <p:sldLayoutId id="2147483682" r:id="rId30"/>
    <p:sldLayoutId id="2147483679" r:id="rId31"/>
    <p:sldLayoutId id="2147483680" r:id="rId32"/>
    <p:sldLayoutId id="2147483779" r:id="rId33"/>
    <p:sldLayoutId id="2147483780" r:id="rId34"/>
    <p:sldLayoutId id="2147483781" r:id="rId35"/>
    <p:sldLayoutId id="2147483782" r:id="rId36"/>
    <p:sldLayoutId id="2147483787" r:id="rId37"/>
    <p:sldLayoutId id="2147483788" r:id="rId38"/>
    <p:sldLayoutId id="2147483789" r:id="rId39"/>
    <p:sldLayoutId id="2147483790" r:id="rId40"/>
    <p:sldLayoutId id="2147483852" r:id="rId41"/>
    <p:sldLayoutId id="2147483853" r:id="rId42"/>
    <p:sldLayoutId id="2147483854" r:id="rId43"/>
    <p:sldLayoutId id="2147483855" r:id="rId44"/>
    <p:sldLayoutId id="2147483856" r:id="rId45"/>
    <p:sldLayoutId id="2147483857" r:id="rId46"/>
    <p:sldLayoutId id="2147483858" r:id="rId47"/>
    <p:sldLayoutId id="2147483859" r:id="rId48"/>
    <p:sldLayoutId id="2147483860" r:id="rId49"/>
    <p:sldLayoutId id="2147483861" r:id="rId50"/>
    <p:sldLayoutId id="2147483862" r:id="rId51"/>
    <p:sldLayoutId id="2147483863" r:id="rId52"/>
    <p:sldLayoutId id="2147483864" r:id="rId53"/>
    <p:sldLayoutId id="2147483865" r:id="rId54"/>
    <p:sldLayoutId id="2147483866" r:id="rId55"/>
    <p:sldLayoutId id="2147483867" r:id="rId56"/>
    <p:sldLayoutId id="2147483868" r:id="rId57"/>
    <p:sldLayoutId id="2147483869" r:id="rId58"/>
    <p:sldLayoutId id="2147483870" r:id="rId59"/>
    <p:sldLayoutId id="2147483871" r:id="rId60"/>
    <p:sldLayoutId id="2147483872" r:id="rId61"/>
    <p:sldLayoutId id="2147483873" r:id="rId62"/>
    <p:sldLayoutId id="2147483874" r:id="rId63"/>
    <p:sldLayoutId id="2147483875" r:id="rId64"/>
    <p:sldLayoutId id="2147483738" r:id="rId65"/>
    <p:sldLayoutId id="2147483739" r:id="rId66"/>
    <p:sldLayoutId id="2147483695" r:id="rId67"/>
    <p:sldLayoutId id="2147483696" r:id="rId68"/>
    <p:sldLayoutId id="2147483697" r:id="rId69"/>
    <p:sldLayoutId id="2147483698" r:id="rId70"/>
    <p:sldLayoutId id="2147483687" r:id="rId71"/>
    <p:sldLayoutId id="2147483688" r:id="rId72"/>
    <p:sldLayoutId id="2147483689" r:id="rId73"/>
    <p:sldLayoutId id="2147483690" r:id="rId74"/>
    <p:sldLayoutId id="2147483742" r:id="rId75"/>
    <p:sldLayoutId id="2147483743" r:id="rId76"/>
    <p:sldLayoutId id="2147483746" r:id="rId77"/>
    <p:sldLayoutId id="2147483747" r:id="rId78"/>
    <p:sldLayoutId id="2147483673" r:id="rId79"/>
    <p:sldLayoutId id="2147483674" r:id="rId80"/>
    <p:sldLayoutId id="2147483675" r:id="rId81"/>
    <p:sldLayoutId id="2147483676" r:id="rId82"/>
    <p:sldLayoutId id="2147483734" r:id="rId83"/>
    <p:sldLayoutId id="2147483773" r:id="rId84"/>
    <p:sldLayoutId id="2147483774" r:id="rId85"/>
    <p:sldLayoutId id="2147483735" r:id="rId86"/>
    <p:sldLayoutId id="2147483757" r:id="rId87"/>
    <p:sldLayoutId id="2147483792" r:id="rId88"/>
    <p:sldLayoutId id="2147483793" r:id="rId89"/>
    <p:sldLayoutId id="2147483794" r:id="rId90"/>
    <p:sldLayoutId id="2147483795" r:id="rId91"/>
    <p:sldLayoutId id="2147483758" r:id="rId92"/>
    <p:sldLayoutId id="2147483749" r:id="rId93"/>
    <p:sldLayoutId id="2147483728" r:id="rId94"/>
    <p:sldLayoutId id="2147483729" r:id="rId95"/>
    <p:sldLayoutId id="2147483720" r:id="rId96"/>
    <p:sldLayoutId id="2147483721" r:id="rId97"/>
    <p:sldLayoutId id="2147483722" r:id="rId98"/>
    <p:sldLayoutId id="2147483658" r:id="rId99"/>
    <p:sldLayoutId id="2147483877" r:id="rId100"/>
    <p:sldLayoutId id="2147483710" r:id="rId101"/>
    <p:sldLayoutId id="2147483700" r:id="rId102"/>
    <p:sldLayoutId id="2147483701" r:id="rId103"/>
    <p:sldLayoutId id="2147483702" r:id="rId104"/>
    <p:sldLayoutId id="2147483714" r:id="rId105"/>
    <p:sldLayoutId id="2147483715" r:id="rId106"/>
    <p:sldLayoutId id="2147483716" r:id="rId107"/>
    <p:sldLayoutId id="2147483704" r:id="rId108"/>
    <p:sldLayoutId id="2147483706" r:id="rId109"/>
    <p:sldLayoutId id="2147483657" r:id="rId110"/>
    <p:sldLayoutId id="2147483664" r:id="rId111"/>
    <p:sldLayoutId id="2147483665" r:id="rId1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 Light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brunobrito.net.br/seguranca-custom-passwordhasher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odinghorror.com/speed-hashing/" TargetMode="External"/><Relationship Id="rId3" Type="http://schemas.openxmlformats.org/officeDocument/2006/relationships/hyperlink" Target="https://aboutssl.org/most-common-types-of-cyber-attacks/" TargetMode="External"/><Relationship Id="rId7" Type="http://schemas.openxmlformats.org/officeDocument/2006/relationships/hyperlink" Target="https://www.win.tue.nl/cccc/sha-1-challenge.html" TargetMode="External"/><Relationship Id="rId12" Type="http://schemas.openxmlformats.org/officeDocument/2006/relationships/hyperlink" Target="https://www.brunobrito.net.br/seguranca-salt-hash-senha/" TargetMode="External"/><Relationship Id="rId2" Type="http://schemas.openxmlformats.org/officeDocument/2006/relationships/hyperlink" Target="https://www.herjavecgroup.com/wp-content/uploads/2018/12/CV-HG-2019-Official-Annual-Cybercrime-Report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kimminich/juice-shop" TargetMode="External"/><Relationship Id="rId11" Type="http://schemas.openxmlformats.org/officeDocument/2006/relationships/hyperlink" Target="https://www.brunobrito.net.br/seguranca-hash-em-senhas/" TargetMode="External"/><Relationship Id="rId5" Type="http://schemas.openxmlformats.org/officeDocument/2006/relationships/hyperlink" Target="https://www.akamai.com/de/de/multimedia/documents/state-of-the-internet/q2-2017-state-of-the-internet-security-report.pdf" TargetMode="External"/><Relationship Id="rId10" Type="http://schemas.openxmlformats.org/officeDocument/2006/relationships/hyperlink" Target="https://www.brunobrito.net.br/seguranca-como-armazenar-senha/" TargetMode="External"/><Relationship Id="rId4" Type="http://schemas.openxmlformats.org/officeDocument/2006/relationships/hyperlink" Target="https://www.cisco.com/c/dam/m/hu_hu/campaigns/security-hub/pdf/acr-2018.pdf" TargetMode="External"/><Relationship Id="rId9" Type="http://schemas.openxmlformats.org/officeDocument/2006/relationships/hyperlink" Target="https://www.brunobrito.net.br/aspnet-core-owasp-injectio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Uma imagem contendo peças de metal, neve&#10;&#10;Descrição gerada automaticamente">
            <a:extLst>
              <a:ext uri="{FF2B5EF4-FFF2-40B4-BE49-F238E27FC236}">
                <a16:creationId xmlns:a16="http://schemas.microsoft.com/office/drawing/2014/main" id="{C2B8E42B-4555-4A58-8758-790A38CF48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>
            <a:fillRect/>
          </a:stretch>
        </p:blipFill>
        <p:spPr/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B96CBD6-C6B3-4D2F-8D6F-68D7A58D580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088757" cy="6858000"/>
          </a:xfrm>
          <a:custGeom>
            <a:avLst/>
            <a:gdLst>
              <a:gd name="T0" fmla="*/ 1401 w 1401"/>
              <a:gd name="T1" fmla="*/ 789 h 1578"/>
              <a:gd name="T2" fmla="*/ 0 w 1401"/>
              <a:gd name="T3" fmla="*/ 0 h 1578"/>
              <a:gd name="T4" fmla="*/ 0 w 1401"/>
              <a:gd name="T5" fmla="*/ 1578 h 1578"/>
              <a:gd name="T6" fmla="*/ 1401 w 1401"/>
              <a:gd name="T7" fmla="*/ 789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01" h="1578">
                <a:moveTo>
                  <a:pt x="1401" y="789"/>
                </a:moveTo>
                <a:lnTo>
                  <a:pt x="0" y="0"/>
                </a:lnTo>
                <a:lnTo>
                  <a:pt x="0" y="1578"/>
                </a:lnTo>
                <a:lnTo>
                  <a:pt x="1401" y="78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479FF7A-B89E-403D-A9AA-FCC6C5938941}"/>
              </a:ext>
            </a:extLst>
          </p:cNvPr>
          <p:cNvSpPr>
            <a:spLocks/>
          </p:cNvSpPr>
          <p:nvPr/>
        </p:nvSpPr>
        <p:spPr bwMode="auto">
          <a:xfrm>
            <a:off x="1768825" y="597576"/>
            <a:ext cx="8900623" cy="5662848"/>
          </a:xfrm>
          <a:custGeom>
            <a:avLst/>
            <a:gdLst>
              <a:gd name="T0" fmla="*/ 2048 w 2048"/>
              <a:gd name="T1" fmla="*/ 1303 h 1303"/>
              <a:gd name="T2" fmla="*/ 0 w 2048"/>
              <a:gd name="T3" fmla="*/ 150 h 1303"/>
              <a:gd name="T4" fmla="*/ 0 w 2048"/>
              <a:gd name="T5" fmla="*/ 0 h 1303"/>
              <a:gd name="T6" fmla="*/ 2048 w 2048"/>
              <a:gd name="T7" fmla="*/ 1151 h 1303"/>
              <a:gd name="T8" fmla="*/ 2048 w 2048"/>
              <a:gd name="T9" fmla="*/ 1303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48" h="1303">
                <a:moveTo>
                  <a:pt x="2048" y="1303"/>
                </a:moveTo>
                <a:lnTo>
                  <a:pt x="0" y="150"/>
                </a:lnTo>
                <a:lnTo>
                  <a:pt x="0" y="0"/>
                </a:lnTo>
                <a:lnTo>
                  <a:pt x="2048" y="1151"/>
                </a:lnTo>
                <a:lnTo>
                  <a:pt x="2048" y="1303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89DA21C-80CF-4FEA-B37D-36F8AB372C2B}"/>
              </a:ext>
            </a:extLst>
          </p:cNvPr>
          <p:cNvSpPr>
            <a:spLocks/>
          </p:cNvSpPr>
          <p:nvPr/>
        </p:nvSpPr>
        <p:spPr bwMode="auto">
          <a:xfrm>
            <a:off x="5380212" y="3084362"/>
            <a:ext cx="4572000" cy="3320350"/>
          </a:xfrm>
          <a:custGeom>
            <a:avLst/>
            <a:gdLst>
              <a:gd name="T0" fmla="*/ 1050 w 1052"/>
              <a:gd name="T1" fmla="*/ 764 h 764"/>
              <a:gd name="T2" fmla="*/ 0 w 1052"/>
              <a:gd name="T3" fmla="*/ 167 h 764"/>
              <a:gd name="T4" fmla="*/ 2 w 1052"/>
              <a:gd name="T5" fmla="*/ 0 h 764"/>
              <a:gd name="T6" fmla="*/ 1052 w 1052"/>
              <a:gd name="T7" fmla="*/ 599 h 764"/>
              <a:gd name="T8" fmla="*/ 1050 w 1052"/>
              <a:gd name="T9" fmla="*/ 764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2" h="764">
                <a:moveTo>
                  <a:pt x="1050" y="764"/>
                </a:moveTo>
                <a:lnTo>
                  <a:pt x="0" y="167"/>
                </a:lnTo>
                <a:lnTo>
                  <a:pt x="2" y="0"/>
                </a:lnTo>
                <a:lnTo>
                  <a:pt x="1052" y="599"/>
                </a:lnTo>
                <a:lnTo>
                  <a:pt x="1050" y="764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6530DD-F873-425E-8668-00A25143A842}"/>
              </a:ext>
            </a:extLst>
          </p:cNvPr>
          <p:cNvSpPr txBox="1"/>
          <p:nvPr/>
        </p:nvSpPr>
        <p:spPr>
          <a:xfrm>
            <a:off x="564619" y="2359269"/>
            <a:ext cx="3009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dirty="0">
                <a:solidFill>
                  <a:schemeClr val="bg1"/>
                </a:solidFill>
                <a:latin typeface="Raleway ExtraBold" panose="020B0903030101060003" pitchFamily="34" charset="0"/>
              </a:rPr>
              <a:t>ASP.NET Core &amp; 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A33883-0A91-4FBB-B9CE-3AA75E1021CD}"/>
              </a:ext>
            </a:extLst>
          </p:cNvPr>
          <p:cNvSpPr txBox="1"/>
          <p:nvPr/>
        </p:nvSpPr>
        <p:spPr>
          <a:xfrm>
            <a:off x="564619" y="4482927"/>
            <a:ext cx="3009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Construindo uma segunda linha de defesa para suas aplicações</a:t>
            </a:r>
            <a:endParaRPr lang="id-ID" sz="1400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381949-AF22-4BB5-A658-D2373824EB89}"/>
              </a:ext>
            </a:extLst>
          </p:cNvPr>
          <p:cNvSpPr txBox="1"/>
          <p:nvPr/>
        </p:nvSpPr>
        <p:spPr>
          <a:xfrm>
            <a:off x="3739405" y="5235161"/>
            <a:ext cx="353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As maneira mais eficientes para armazenar senhas em nossas aplicações. </a:t>
            </a:r>
            <a:endParaRPr lang="id-ID" sz="1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34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9" grpId="0"/>
      <p:bldP spid="30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ço Reservado para Imagem 22" descr="Imagem em preto e branco&#10;&#10;Descrição gerada automaticamente">
            <a:extLst>
              <a:ext uri="{FF2B5EF4-FFF2-40B4-BE49-F238E27FC236}">
                <a16:creationId xmlns:a16="http://schemas.microsoft.com/office/drawing/2014/main" id="{2BF58567-4114-4945-AA0B-9BC471F149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1464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1109304" y="939510"/>
            <a:ext cx="40815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aleway ExtraBold" panose="020B0903030101060003" pitchFamily="34" charset="0"/>
              </a:rPr>
              <a:t>O </a:t>
            </a:r>
            <a:r>
              <a:rPr lang="en-US" sz="4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jeito</a:t>
            </a:r>
            <a:r>
              <a:rPr lang="en-US" sz="44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4400" dirty="0" err="1">
                <a:solidFill>
                  <a:schemeClr val="accent1"/>
                </a:solidFill>
                <a:latin typeface="Raleway ExtraBold" panose="020B0903030101060003" pitchFamily="34" charset="0"/>
              </a:rPr>
              <a:t>Certo</a:t>
            </a:r>
            <a:endParaRPr lang="id-ID" sz="4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F009-95EA-459A-ADAA-FCC5119DC02A}"/>
              </a:ext>
            </a:extLst>
          </p:cNvPr>
          <p:cNvSpPr txBox="1"/>
          <p:nvPr/>
        </p:nvSpPr>
        <p:spPr>
          <a:xfrm>
            <a:off x="1109304" y="1783894"/>
            <a:ext cx="336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Hash</a:t>
            </a:r>
            <a:endParaRPr lang="id-ID" sz="1400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1206880" y="2194504"/>
            <a:ext cx="3361096" cy="635943"/>
            <a:chOff x="7664208" y="3748415"/>
            <a:chExt cx="3181592" cy="6359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9A21C-4F58-4CFA-81B0-D2FE82EBBFC2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id-ID" sz="2800" dirty="0">
                <a:solidFill>
                  <a:schemeClr val="accent1"/>
                </a:solidFill>
                <a:latin typeface="LineAwesome" panose="02000603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B0C66-BE77-4A41-AC67-2915B9249574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MD4,, MD5, MD2. SHA1, SHA2, SHA3 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são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HASH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BB4020-EAF4-4C66-89BF-D12D6358CF22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Deterministico</a:t>
              </a:r>
              <a:endParaRPr lang="id-ID" dirty="0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4F1294-8A61-405E-B976-EF9B6DE15627}"/>
              </a:ext>
            </a:extLst>
          </p:cNvPr>
          <p:cNvGrpSpPr/>
          <p:nvPr/>
        </p:nvGrpSpPr>
        <p:grpSpPr>
          <a:xfrm>
            <a:off x="1109304" y="5930428"/>
            <a:ext cx="3361096" cy="635943"/>
            <a:chOff x="7664208" y="3748415"/>
            <a:chExt cx="3181592" cy="6359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5B5712-6940-4001-8EBE-9E4FA5E9B8B0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id-ID" sz="2800" dirty="0">
                <a:solidFill>
                  <a:schemeClr val="accent1"/>
                </a:solidFill>
                <a:latin typeface="LineAwesome" panose="02000603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C6DBFF-CE1D-4172-88D2-922EA8393FD6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3E0F3-7533-4467-82E3-A939ECD1AC6A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Não</a:t>
              </a:r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é </a:t>
              </a:r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qualquer</a:t>
              </a:r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Hash</a:t>
              </a:r>
              <a:endParaRPr lang="id-ID" dirty="0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  <p:grpSp>
        <p:nvGrpSpPr>
          <p:cNvPr id="18" name="Group 12">
            <a:extLst>
              <a:ext uri="{FF2B5EF4-FFF2-40B4-BE49-F238E27FC236}">
                <a16:creationId xmlns:a16="http://schemas.microsoft.com/office/drawing/2014/main" id="{3480BD36-0F7C-41B8-8D0C-66698953E938}"/>
              </a:ext>
            </a:extLst>
          </p:cNvPr>
          <p:cNvGrpSpPr/>
          <p:nvPr/>
        </p:nvGrpSpPr>
        <p:grpSpPr>
          <a:xfrm>
            <a:off x="1109304" y="4302473"/>
            <a:ext cx="3361096" cy="635943"/>
            <a:chOff x="7664208" y="3748415"/>
            <a:chExt cx="3181592" cy="635943"/>
          </a:xfrm>
        </p:grpSpPr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BAEE48B6-853A-434F-9CA5-A1195C9F5E57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id-ID" sz="2800" dirty="0">
                <a:solidFill>
                  <a:schemeClr val="accent1"/>
                </a:solidFill>
                <a:latin typeface="LineAwesome" panose="02000603000000000000" pitchFamily="2" charset="0"/>
              </a:endParaRP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AFE3A09D-EA49-44AD-8462-4CA3AAEBD8D0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Deterministico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x Key 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ou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Key 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Assimetrica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CEC96A85-EF85-4F6E-A4AE-7E8047C8DAE4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Hash vs </a:t>
              </a:r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Criptografia</a:t>
              </a:r>
              <a:endParaRPr lang="id-ID" dirty="0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  <p:pic>
        <p:nvPicPr>
          <p:cNvPr id="25" name="Imagem 2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488E317-B13D-4AD9-A625-59FC2D8EB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32" y="2856030"/>
            <a:ext cx="2976311" cy="1308137"/>
          </a:xfrm>
          <a:prstGeom prst="rect">
            <a:avLst/>
          </a:prstGeom>
        </p:spPr>
      </p:pic>
      <p:grpSp>
        <p:nvGrpSpPr>
          <p:cNvPr id="30" name="Group 12">
            <a:extLst>
              <a:ext uri="{FF2B5EF4-FFF2-40B4-BE49-F238E27FC236}">
                <a16:creationId xmlns:a16="http://schemas.microsoft.com/office/drawing/2014/main" id="{8F44C734-EFE5-4C3D-98B7-8619A98E66F1}"/>
              </a:ext>
            </a:extLst>
          </p:cNvPr>
          <p:cNvGrpSpPr/>
          <p:nvPr/>
        </p:nvGrpSpPr>
        <p:grpSpPr>
          <a:xfrm>
            <a:off x="1109304" y="5207346"/>
            <a:ext cx="3361096" cy="635943"/>
            <a:chOff x="7664208" y="3748415"/>
            <a:chExt cx="3181592" cy="635943"/>
          </a:xfrm>
        </p:grpSpPr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F2DA9324-8CBC-435E-9793-A12D66B7B883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id-ID" sz="2800" dirty="0">
                <a:solidFill>
                  <a:schemeClr val="accent1"/>
                </a:solidFill>
                <a:latin typeface="LineAwesome" panose="02000603000000000000" pitchFamily="2" charset="0"/>
              </a:endParaRP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9A26C52C-3BA3-4D34-A093-C435D9D0ACC1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519E281B-26F7-42B4-A037-F73F2E32A895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Segunda </a:t>
              </a:r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linha</a:t>
              </a:r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de </a:t>
              </a:r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defesa</a:t>
              </a:r>
              <a:endParaRPr lang="id-ID" dirty="0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024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Tartaruga em chão de terra&#10;&#10;Descrição gerada automaticamente">
            <a:extLst>
              <a:ext uri="{FF2B5EF4-FFF2-40B4-BE49-F238E27FC236}">
                <a16:creationId xmlns:a16="http://schemas.microsoft.com/office/drawing/2014/main" id="{049127D2-8068-4432-8949-FFD36E2BAD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0" b="19700"/>
          <a:stretch>
            <a:fillRect/>
          </a:stretch>
        </p:blipFill>
        <p:spPr/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C3E8D8E9-5329-45FA-94D6-E7F30CC842DB}"/>
              </a:ext>
            </a:extLst>
          </p:cNvPr>
          <p:cNvSpPr>
            <a:spLocks/>
          </p:cNvSpPr>
          <p:nvPr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CA8390-C5F5-477F-ABED-7DBBCBE3CD47}"/>
              </a:ext>
            </a:extLst>
          </p:cNvPr>
          <p:cNvGrpSpPr/>
          <p:nvPr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CF5A7FA-4761-475E-82B2-A104DA33A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EE1EE14-FBA8-456E-8EBB-91C878B97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6" name="Hexagon 25">
            <a:extLst>
              <a:ext uri="{FF2B5EF4-FFF2-40B4-BE49-F238E27FC236}">
                <a16:creationId xmlns:a16="http://schemas.microsoft.com/office/drawing/2014/main" id="{28918B4E-33DB-4E8D-B3CE-3AD0FE950E51}"/>
              </a:ext>
            </a:extLst>
          </p:cNvPr>
          <p:cNvSpPr/>
          <p:nvPr/>
        </p:nvSpPr>
        <p:spPr>
          <a:xfrm rot="16200000">
            <a:off x="5607832" y="3202723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03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836C2D5B-FA37-485C-B2B6-F03124773A70}"/>
              </a:ext>
            </a:extLst>
          </p:cNvPr>
          <p:cNvSpPr/>
          <p:nvPr/>
        </p:nvSpPr>
        <p:spPr>
          <a:xfrm rot="16200000">
            <a:off x="5093981" y="4355095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7404D458-DA15-4FF0-9F61-B4AA967F7E29}"/>
              </a:ext>
            </a:extLst>
          </p:cNvPr>
          <p:cNvSpPr/>
          <p:nvPr/>
        </p:nvSpPr>
        <p:spPr>
          <a:xfrm rot="16200000">
            <a:off x="4580130" y="550746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01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8DB7A4-1297-49D8-BD00-DDD794604C7E}"/>
              </a:ext>
            </a:extLst>
          </p:cNvPr>
          <p:cNvGrpSpPr/>
          <p:nvPr/>
        </p:nvGrpSpPr>
        <p:grpSpPr>
          <a:xfrm>
            <a:off x="6859694" y="3244614"/>
            <a:ext cx="4117684" cy="550293"/>
            <a:chOff x="7881565" y="3094151"/>
            <a:chExt cx="4600241" cy="55029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C07D5D-B45A-4DA1-96BC-A775313A3E7E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BCrypt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C97947-E1F0-44E1-A2FC-E85F33DB52BA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CPU-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Hardned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7AEAED-F944-42AA-B681-23C768B5A7A9}"/>
              </a:ext>
            </a:extLst>
          </p:cNvPr>
          <p:cNvGrpSpPr/>
          <p:nvPr/>
        </p:nvGrpSpPr>
        <p:grpSpPr>
          <a:xfrm>
            <a:off x="5893501" y="5547504"/>
            <a:ext cx="5083877" cy="673403"/>
            <a:chOff x="7881565" y="3094151"/>
            <a:chExt cx="4600241" cy="67340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117A18-E4B6-4A45-82B1-887631E64A91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Winner 🏆 – Argon2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DD8EBD-2A81-4B63-913C-3B6A19EB5306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Ganhou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Password Hashing Competition</a:t>
              </a:r>
              <a:b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</a:b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CPU + Memory + 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Processador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152848-F2C5-4AB6-9D14-AA935A2681C5}"/>
              </a:ext>
            </a:extLst>
          </p:cNvPr>
          <p:cNvGrpSpPr/>
          <p:nvPr/>
        </p:nvGrpSpPr>
        <p:grpSpPr>
          <a:xfrm>
            <a:off x="6407075" y="4396986"/>
            <a:ext cx="4565100" cy="673403"/>
            <a:chOff x="7881565" y="3094151"/>
            <a:chExt cx="4600241" cy="6734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FF6A18-69AC-4BE9-A8E6-1FDB6B4D24AC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Scrypt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C9BBDD-30C2-4DCC-BBC0-4E6FE0BB5542}"/>
                </a:ext>
              </a:extLst>
            </p:cNvPr>
            <p:cNvSpPr txBox="1"/>
            <p:nvPr/>
          </p:nvSpPr>
          <p:spPr>
            <a:xfrm>
              <a:off x="7881566" y="3429000"/>
              <a:ext cx="459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CPU-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hardned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&amp; Memory-hard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7C47423-33C8-4411-B41C-A6B2E803E22D}"/>
              </a:ext>
            </a:extLst>
          </p:cNvPr>
          <p:cNvSpPr txBox="1"/>
          <p:nvPr/>
        </p:nvSpPr>
        <p:spPr>
          <a:xfrm>
            <a:off x="7867804" y="1022033"/>
            <a:ext cx="3566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Os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Raleway ExtraBold" panose="020B0903030101060003" pitchFamily="34" charset="0"/>
              </a:rPr>
              <a:t>algoritmos</a:t>
            </a:r>
            <a:endParaRPr lang="en-US" sz="32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  <a:p>
            <a:pPr algn="r"/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recomendados</a:t>
            </a:r>
            <a:endParaRPr lang="id-ID" sz="32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76913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 descr="Uma imagem contendo pessoa, segurando, comida, pequeno&#10;&#10;Descrição gerada automaticamente">
            <a:extLst>
              <a:ext uri="{FF2B5EF4-FFF2-40B4-BE49-F238E27FC236}">
                <a16:creationId xmlns:a16="http://schemas.microsoft.com/office/drawing/2014/main" id="{4CD4F9A2-54BA-4383-8311-AD186445460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8750"/>
          <a:stretch>
            <a:fillRect/>
          </a:stretch>
        </p:blipFill>
        <p:spPr/>
      </p:pic>
      <p:sp>
        <p:nvSpPr>
          <p:cNvPr id="18" name="Freeform 13">
            <a:extLst>
              <a:ext uri="{FF2B5EF4-FFF2-40B4-BE49-F238E27FC236}">
                <a16:creationId xmlns:a16="http://schemas.microsoft.com/office/drawing/2014/main" id="{6CB25176-273D-4238-B908-85DA05CA324B}"/>
              </a:ext>
            </a:extLst>
          </p:cNvPr>
          <p:cNvSpPr>
            <a:spLocks/>
          </p:cNvSpPr>
          <p:nvPr/>
        </p:nvSpPr>
        <p:spPr bwMode="auto">
          <a:xfrm>
            <a:off x="4635115" y="0"/>
            <a:ext cx="7556885" cy="6858000"/>
          </a:xfrm>
          <a:custGeom>
            <a:avLst/>
            <a:gdLst>
              <a:gd name="T0" fmla="*/ 0 w 2245"/>
              <a:gd name="T1" fmla="*/ 0 h 2038"/>
              <a:gd name="T2" fmla="*/ 844 w 2245"/>
              <a:gd name="T3" fmla="*/ 2038 h 2038"/>
              <a:gd name="T4" fmla="*/ 2245 w 2245"/>
              <a:gd name="T5" fmla="*/ 2038 h 2038"/>
              <a:gd name="T6" fmla="*/ 2245 w 2245"/>
              <a:gd name="T7" fmla="*/ 0 h 2038"/>
              <a:gd name="T8" fmla="*/ 0 w 2245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2038">
                <a:moveTo>
                  <a:pt x="0" y="0"/>
                </a:moveTo>
                <a:lnTo>
                  <a:pt x="844" y="2038"/>
                </a:lnTo>
                <a:lnTo>
                  <a:pt x="2245" y="2038"/>
                </a:lnTo>
                <a:lnTo>
                  <a:pt x="224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CFDF32C-EE0B-4911-A35B-A63388B92974}"/>
              </a:ext>
            </a:extLst>
          </p:cNvPr>
          <p:cNvGrpSpPr/>
          <p:nvPr/>
        </p:nvGrpSpPr>
        <p:grpSpPr>
          <a:xfrm>
            <a:off x="955207" y="0"/>
            <a:ext cx="6531402" cy="6858000"/>
            <a:chOff x="955207" y="0"/>
            <a:chExt cx="6531402" cy="6858000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57DD829-5B0F-440D-98C7-603E5C0FA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004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3 w 1392"/>
                <a:gd name="T3" fmla="*/ 2038 h 2038"/>
                <a:gd name="T4" fmla="*/ 1392 w 1392"/>
                <a:gd name="T5" fmla="*/ 2038 h 2038"/>
                <a:gd name="T6" fmla="*/ 548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3" y="2038"/>
                  </a:lnTo>
                  <a:lnTo>
                    <a:pt x="1392" y="2038"/>
                  </a:lnTo>
                  <a:lnTo>
                    <a:pt x="5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8CD85DFC-87C5-4092-B315-95C597FA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207" y="0"/>
              <a:ext cx="4685605" cy="6858000"/>
            </a:xfrm>
            <a:custGeom>
              <a:avLst/>
              <a:gdLst>
                <a:gd name="T0" fmla="*/ 0 w 1392"/>
                <a:gd name="T1" fmla="*/ 0 h 2038"/>
                <a:gd name="T2" fmla="*/ 844 w 1392"/>
                <a:gd name="T3" fmla="*/ 2038 h 2038"/>
                <a:gd name="T4" fmla="*/ 1392 w 1392"/>
                <a:gd name="T5" fmla="*/ 2038 h 2038"/>
                <a:gd name="T6" fmla="*/ 549 w 1392"/>
                <a:gd name="T7" fmla="*/ 0 h 2038"/>
                <a:gd name="T8" fmla="*/ 0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0" y="0"/>
                  </a:moveTo>
                  <a:lnTo>
                    <a:pt x="844" y="2038"/>
                  </a:lnTo>
                  <a:lnTo>
                    <a:pt x="1392" y="2038"/>
                  </a:lnTo>
                  <a:lnTo>
                    <a:pt x="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B7B7C71-8F18-47B4-9E26-7FE003BD8DC4}"/>
              </a:ext>
            </a:extLst>
          </p:cNvPr>
          <p:cNvSpPr txBox="1"/>
          <p:nvPr/>
        </p:nvSpPr>
        <p:spPr>
          <a:xfrm>
            <a:off x="7255068" y="1022033"/>
            <a:ext cx="3722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O </a:t>
            </a:r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algoritmo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 do  </a:t>
            </a:r>
            <a:r>
              <a:rPr lang="en-US" sz="3200" dirty="0">
                <a:solidFill>
                  <a:schemeClr val="accent1"/>
                </a:solidFill>
                <a:latin typeface="Raleway ExtraBold" panose="020B0903030101060003" pitchFamily="34" charset="0"/>
              </a:rPr>
              <a:t>ASP.NET Core Identity</a:t>
            </a:r>
            <a:endParaRPr lang="id-ID" sz="32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FFC2E124-8EAF-4484-BB9E-59C6E58A4118}"/>
              </a:ext>
            </a:extLst>
          </p:cNvPr>
          <p:cNvSpPr/>
          <p:nvPr/>
        </p:nvSpPr>
        <p:spPr>
          <a:xfrm rot="16200000">
            <a:off x="6180661" y="4355094"/>
            <a:ext cx="878340" cy="757188"/>
          </a:xfrm>
          <a:prstGeom prst="hexagon">
            <a:avLst/>
          </a:prstGeom>
          <a:solidFill>
            <a:schemeClr val="accent5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BFF5B967-E9FB-467C-B7C9-0F9FAFED758F}"/>
              </a:ext>
            </a:extLst>
          </p:cNvPr>
          <p:cNvSpPr/>
          <p:nvPr/>
        </p:nvSpPr>
        <p:spPr>
          <a:xfrm rot="16200000">
            <a:off x="6658335" y="5507466"/>
            <a:ext cx="878340" cy="757188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47E3BF3-8CBA-46D1-B0EB-F59B5BEB114D}"/>
              </a:ext>
            </a:extLst>
          </p:cNvPr>
          <p:cNvGrpSpPr/>
          <p:nvPr/>
        </p:nvGrpSpPr>
        <p:grpSpPr>
          <a:xfrm>
            <a:off x="6906761" y="3250440"/>
            <a:ext cx="4075769" cy="673403"/>
            <a:chOff x="7881565" y="3094151"/>
            <a:chExt cx="4600241" cy="6734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DAE3BC-F4FA-4869-B5B0-134B0899CA62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PBKDF2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66A2CD-E164-4F41-A15A-AE195AE804D0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Utiliza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o PBKDF2 com HMAC-SHA256, um Salt ed 128 bits e 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uma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sub 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chave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de 256 bit. Com 10k 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interações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B305851-1EF0-46A2-809B-81873D2E5B5D}"/>
              </a:ext>
            </a:extLst>
          </p:cNvPr>
          <p:cNvSpPr txBox="1"/>
          <p:nvPr/>
        </p:nvSpPr>
        <p:spPr>
          <a:xfrm>
            <a:off x="7420335" y="4396986"/>
            <a:ext cx="356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NIST Compliant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FA4AFE-F4EF-4589-B9A0-1175CCA1FB7B}"/>
              </a:ext>
            </a:extLst>
          </p:cNvPr>
          <p:cNvSpPr txBox="1"/>
          <p:nvPr/>
        </p:nvSpPr>
        <p:spPr>
          <a:xfrm>
            <a:off x="7872954" y="5549357"/>
            <a:ext cx="3109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OWASP -&gt; Argon2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5926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 animBg="1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Placa de pare&#10;&#10;Descrição gerada automaticamente">
            <a:extLst>
              <a:ext uri="{FF2B5EF4-FFF2-40B4-BE49-F238E27FC236}">
                <a16:creationId xmlns:a16="http://schemas.microsoft.com/office/drawing/2014/main" id="{9E83C9AA-79EC-4A8C-853C-76BC893A21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2" b="13612"/>
          <a:stretch>
            <a:fillRect/>
          </a:stretch>
        </p:blipFill>
        <p:spPr>
          <a:xfrm>
            <a:off x="-2488046" y="0"/>
            <a:ext cx="141351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1390A2-4296-46AB-B4BB-7D3C067DA9E3}"/>
              </a:ext>
            </a:extLst>
          </p:cNvPr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7EF6D8-A5EF-4E53-B032-C87F46888C0A}"/>
              </a:ext>
            </a:extLst>
          </p:cNvPr>
          <p:cNvSpPr/>
          <p:nvPr/>
        </p:nvSpPr>
        <p:spPr>
          <a:xfrm>
            <a:off x="5882470" y="4002726"/>
            <a:ext cx="3028952" cy="2855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12DF8-7B40-4FB8-8320-E77154FD1AAE}"/>
              </a:ext>
            </a:extLst>
          </p:cNvPr>
          <p:cNvSpPr txBox="1"/>
          <p:nvPr/>
        </p:nvSpPr>
        <p:spPr>
          <a:xfrm>
            <a:off x="5882470" y="335837"/>
            <a:ext cx="5303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Por que </a:t>
            </a:r>
            <a:r>
              <a:rPr lang="en-US" sz="4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não</a:t>
            </a:r>
            <a:r>
              <a:rPr 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utilizar</a:t>
            </a:r>
            <a:endParaRPr lang="en-US" sz="4000" dirty="0">
              <a:solidFill>
                <a:schemeClr val="bg1"/>
              </a:solidFill>
              <a:latin typeface="Raleway ExtraBold" panose="020B0903030101060003" pitchFamily="34" charset="0"/>
            </a:endParaRPr>
          </a:p>
          <a:p>
            <a:r>
              <a:rPr lang="en-US" sz="4000" dirty="0">
                <a:solidFill>
                  <a:schemeClr val="accent1"/>
                </a:solidFill>
                <a:latin typeface="Raleway ExtraBold" panose="020B0903030101060003" pitchFamily="34" charset="0"/>
              </a:rPr>
              <a:t>MD5, SHA256</a:t>
            </a:r>
            <a:endParaRPr lang="id-ID" sz="40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24A5A-7F38-4511-8C4C-9A6D8D3E3A26}"/>
              </a:ext>
            </a:extLst>
          </p:cNvPr>
          <p:cNvSpPr txBox="1"/>
          <p:nvPr/>
        </p:nvSpPr>
        <p:spPr>
          <a:xfrm>
            <a:off x="6170401" y="4260286"/>
            <a:ext cx="2298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Até</a:t>
            </a:r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6 </a:t>
            </a:r>
            <a:r>
              <a:rPr lang="en-US" sz="1400" b="1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caracteres</a:t>
            </a:r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em</a:t>
            </a:r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47sec</a:t>
            </a:r>
            <a:endParaRPr lang="id-ID" sz="1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084E5-7F69-459E-B4FE-E046DDAA7D2F}"/>
              </a:ext>
            </a:extLst>
          </p:cNvPr>
          <p:cNvSpPr txBox="1"/>
          <p:nvPr/>
        </p:nvSpPr>
        <p:spPr>
          <a:xfrm>
            <a:off x="6198982" y="4825623"/>
            <a:ext cx="1916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691 </a:t>
            </a:r>
            <a:r>
              <a:rPr lang="en-US" sz="1400" b="1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milhões</a:t>
            </a:r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por sec</a:t>
            </a:r>
            <a:endParaRPr lang="id-ID" sz="1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A7798-C696-4DA2-B425-FCBA01098D82}"/>
              </a:ext>
            </a:extLst>
          </p:cNvPr>
          <p:cNvSpPr txBox="1"/>
          <p:nvPr/>
        </p:nvSpPr>
        <p:spPr>
          <a:xfrm>
            <a:off x="5856175" y="2160202"/>
            <a:ext cx="2601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Brute Force</a:t>
            </a:r>
            <a:endParaRPr lang="id-ID" sz="32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91E56-655E-4573-B918-6E11A31B1A5E}"/>
              </a:ext>
            </a:extLst>
          </p:cNvPr>
          <p:cNvSpPr txBox="1"/>
          <p:nvPr/>
        </p:nvSpPr>
        <p:spPr>
          <a:xfrm>
            <a:off x="5882470" y="3089088"/>
            <a:ext cx="4076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Dictionary Attack</a:t>
            </a:r>
            <a:endParaRPr lang="id-ID" sz="32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221D9912-F96E-4366-B8FA-1E3AC41D2943}"/>
              </a:ext>
            </a:extLst>
          </p:cNvPr>
          <p:cNvSpPr txBox="1"/>
          <p:nvPr/>
        </p:nvSpPr>
        <p:spPr>
          <a:xfrm>
            <a:off x="6225276" y="5390960"/>
            <a:ext cx="1916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Salt é </a:t>
            </a:r>
            <a:r>
              <a:rPr lang="en-US" sz="1400" b="1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ineficiente</a:t>
            </a:r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(Para </a:t>
            </a:r>
            <a:r>
              <a:rPr lang="en-US" sz="1400" b="1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esses</a:t>
            </a:r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2 </a:t>
            </a:r>
            <a:r>
              <a:rPr lang="en-US" sz="1400" b="1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casos</a:t>
            </a:r>
            <a:r>
              <a:rPr lang="en-US" sz="1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)</a:t>
            </a:r>
            <a:endParaRPr lang="id-ID" sz="1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7069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10" grpId="0"/>
      <p:bldP spid="11" grpId="0"/>
      <p:bldP spid="12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70241F-E7BF-451D-96A3-3966D81D58BD}"/>
              </a:ext>
            </a:extLst>
          </p:cNvPr>
          <p:cNvSpPr/>
          <p:nvPr/>
        </p:nvSpPr>
        <p:spPr>
          <a:xfrm>
            <a:off x="800099" y="3429001"/>
            <a:ext cx="5295901" cy="262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17BDC-B050-48F5-879C-4966AC23D13B}"/>
              </a:ext>
            </a:extLst>
          </p:cNvPr>
          <p:cNvSpPr/>
          <p:nvPr/>
        </p:nvSpPr>
        <p:spPr>
          <a:xfrm>
            <a:off x="6095999" y="800099"/>
            <a:ext cx="5295901" cy="2628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5F7AD-6EF3-4A32-B160-4A65C412871D}"/>
              </a:ext>
            </a:extLst>
          </p:cNvPr>
          <p:cNvSpPr txBox="1"/>
          <p:nvPr/>
        </p:nvSpPr>
        <p:spPr>
          <a:xfrm>
            <a:off x="6643838" y="1217444"/>
            <a:ext cx="4200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Brute Force Attack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65B1A-8487-4416-BBFB-2FA2A25BD8D0}"/>
              </a:ext>
            </a:extLst>
          </p:cNvPr>
          <p:cNvSpPr txBox="1"/>
          <p:nvPr/>
        </p:nvSpPr>
        <p:spPr>
          <a:xfrm>
            <a:off x="6643838" y="2219891"/>
            <a:ext cx="4200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Ataque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força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bruta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testa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item a item.</a:t>
            </a:r>
            <a:endParaRPr lang="id-ID" sz="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7A3CD-9B0D-4162-82D4-BA7BFA02222B}"/>
              </a:ext>
            </a:extLst>
          </p:cNvPr>
          <p:cNvSpPr txBox="1"/>
          <p:nvPr/>
        </p:nvSpPr>
        <p:spPr>
          <a:xfrm>
            <a:off x="1347937" y="3877517"/>
            <a:ext cx="4200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Dictionary Attack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3E5E9-03D6-48FA-BEA5-8076D55C05ED}"/>
              </a:ext>
            </a:extLst>
          </p:cNvPr>
          <p:cNvSpPr txBox="1"/>
          <p:nvPr/>
        </p:nvSpPr>
        <p:spPr>
          <a:xfrm>
            <a:off x="1347937" y="4879964"/>
            <a:ext cx="4200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Usa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wordlist</a:t>
            </a:r>
            <a:endParaRPr lang="id-ID" sz="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7" name="Espaço Reservado para 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FCCA82B-D87D-43D2-98F5-6E965104252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66" t="2083" r="-28266" b="2083"/>
          <a:stretch/>
        </p:blipFill>
        <p:spPr>
          <a:xfrm>
            <a:off x="800100" y="800100"/>
            <a:ext cx="5295897" cy="2628900"/>
          </a:xfrm>
          <a:solidFill>
            <a:srgbClr val="000000"/>
          </a:solidFill>
        </p:spPr>
      </p:pic>
      <p:pic>
        <p:nvPicPr>
          <p:cNvPr id="13" name="Espaço Reservado para 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7EA430A-64A6-4643-BF29-FE68BA06D7C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9" t="431" r="-5689" b="431"/>
          <a:stretch/>
        </p:blipFill>
        <p:spPr>
          <a:xfrm>
            <a:off x="6095997" y="3429000"/>
            <a:ext cx="5295903" cy="2628900"/>
          </a:xfrm>
          <a:solidFill>
            <a:srgbClr val="000000"/>
          </a:solidFill>
        </p:spPr>
      </p:pic>
    </p:spTree>
    <p:extLst>
      <p:ext uri="{BB962C8B-B14F-4D97-AF65-F5344CB8AC3E}">
        <p14:creationId xmlns:p14="http://schemas.microsoft.com/office/powerpoint/2010/main" val="1141826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8" grpId="0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90CD-C8BC-45E7-9012-2B36056E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</a:t>
            </a:r>
            <a:endParaRPr lang="id-ID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543F57-53EA-443E-8DB1-40A2650B794C}"/>
              </a:ext>
            </a:extLst>
          </p:cNvPr>
          <p:cNvGrpSpPr/>
          <p:nvPr/>
        </p:nvGrpSpPr>
        <p:grpSpPr>
          <a:xfrm>
            <a:off x="4868091" y="2565092"/>
            <a:ext cx="2455818" cy="2968788"/>
            <a:chOff x="4868091" y="2565092"/>
            <a:chExt cx="2455818" cy="29687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E1018F-9706-4692-A039-2419A076804F}"/>
                </a:ext>
              </a:extLst>
            </p:cNvPr>
            <p:cNvSpPr/>
            <p:nvPr/>
          </p:nvSpPr>
          <p:spPr>
            <a:xfrm>
              <a:off x="4868091" y="2565092"/>
              <a:ext cx="2455818" cy="29687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04F554-428A-4EFC-A8EA-1CE9DEDA29EE}"/>
                </a:ext>
              </a:extLst>
            </p:cNvPr>
            <p:cNvSpPr/>
            <p:nvPr/>
          </p:nvSpPr>
          <p:spPr>
            <a:xfrm>
              <a:off x="4868091" y="2565092"/>
              <a:ext cx="2455818" cy="6744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Função</a:t>
              </a:r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Hash</a:t>
              </a:r>
              <a:endParaRPr lang="id-ID" sz="1400" dirty="0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9623D20-13C4-467D-B749-1FA60537FE80}"/>
              </a:ext>
            </a:extLst>
          </p:cNvPr>
          <p:cNvSpPr txBox="1"/>
          <p:nvPr/>
        </p:nvSpPr>
        <p:spPr>
          <a:xfrm>
            <a:off x="5303520" y="3618412"/>
            <a:ext cx="158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ineAwesome" panose="02000603000000000000" pitchFamily="2" charset="0"/>
              </a:rPr>
              <a:t>MD5</a:t>
            </a:r>
            <a:endParaRPr lang="id-ID" sz="3200" dirty="0">
              <a:solidFill>
                <a:schemeClr val="bg1"/>
              </a:solidFill>
              <a:latin typeface="LineAwesome" panose="02000603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EB48E7-7627-42F7-868F-7D4F9AA0B044}"/>
              </a:ext>
            </a:extLst>
          </p:cNvPr>
          <p:cNvGrpSpPr/>
          <p:nvPr/>
        </p:nvGrpSpPr>
        <p:grpSpPr>
          <a:xfrm>
            <a:off x="1262742" y="2565092"/>
            <a:ext cx="2455818" cy="2968788"/>
            <a:chOff x="4868091" y="2565092"/>
            <a:chExt cx="2455818" cy="29687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269E2A-415E-4FAF-8808-24555ABFF90E}"/>
                </a:ext>
              </a:extLst>
            </p:cNvPr>
            <p:cNvSpPr/>
            <p:nvPr/>
          </p:nvSpPr>
          <p:spPr>
            <a:xfrm>
              <a:off x="4868091" y="2565092"/>
              <a:ext cx="2455818" cy="296878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33B74A-E8CC-4F0E-9B25-A32761132B92}"/>
                </a:ext>
              </a:extLst>
            </p:cNvPr>
            <p:cNvSpPr/>
            <p:nvPr/>
          </p:nvSpPr>
          <p:spPr>
            <a:xfrm>
              <a:off x="4868091" y="2565092"/>
              <a:ext cx="2455818" cy="6744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Texto</a:t>
              </a:r>
              <a:endParaRPr lang="id-ID" sz="1400" dirty="0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70DCEC-318A-44CB-9E80-62F2B04C1681}"/>
              </a:ext>
            </a:extLst>
          </p:cNvPr>
          <p:cNvSpPr txBox="1"/>
          <p:nvPr/>
        </p:nvSpPr>
        <p:spPr>
          <a:xfrm>
            <a:off x="1569522" y="3727917"/>
            <a:ext cx="1842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ineAwesome" panose="02000603000000000000" pitchFamily="2" charset="0"/>
              </a:rPr>
              <a:t>12345678</a:t>
            </a:r>
            <a:endParaRPr lang="id-ID" sz="3200" dirty="0">
              <a:solidFill>
                <a:schemeClr val="bg1"/>
              </a:solidFill>
              <a:latin typeface="LineAwesome" panose="02000603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2ABB9F-D323-4C78-8C04-42FF01E84D56}"/>
              </a:ext>
            </a:extLst>
          </p:cNvPr>
          <p:cNvGrpSpPr/>
          <p:nvPr/>
        </p:nvGrpSpPr>
        <p:grpSpPr>
          <a:xfrm>
            <a:off x="8473440" y="2565092"/>
            <a:ext cx="2455818" cy="2968788"/>
            <a:chOff x="4868091" y="2565092"/>
            <a:chExt cx="2455818" cy="29687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1462B3-4B66-40BB-B32A-522DC28D8C64}"/>
                </a:ext>
              </a:extLst>
            </p:cNvPr>
            <p:cNvSpPr/>
            <p:nvPr/>
          </p:nvSpPr>
          <p:spPr>
            <a:xfrm>
              <a:off x="4868091" y="2565092"/>
              <a:ext cx="2455818" cy="2968788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B4B18D-5072-4267-A943-EABC39D96A19}"/>
                </a:ext>
              </a:extLst>
            </p:cNvPr>
            <p:cNvSpPr/>
            <p:nvPr/>
          </p:nvSpPr>
          <p:spPr>
            <a:xfrm>
              <a:off x="4868091" y="2565092"/>
              <a:ext cx="2455818" cy="6744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Digest</a:t>
              </a:r>
              <a:endParaRPr lang="id-ID" sz="1400" dirty="0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AC43516-24BD-476E-86AF-7386803CD145}"/>
              </a:ext>
            </a:extLst>
          </p:cNvPr>
          <p:cNvSpPr txBox="1"/>
          <p:nvPr/>
        </p:nvSpPr>
        <p:spPr>
          <a:xfrm>
            <a:off x="8908869" y="3618412"/>
            <a:ext cx="158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25D55AD283AA400AF464C76D713C07AD</a:t>
            </a:r>
            <a:endParaRPr lang="id-ID" sz="3200" dirty="0">
              <a:solidFill>
                <a:schemeClr val="bg1"/>
              </a:solidFill>
              <a:latin typeface="LineAwesome" panose="02000603000000000000" pitchFamily="2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B0429DF-CDBD-4CC6-A7F1-4904A068A333}"/>
              </a:ext>
            </a:extLst>
          </p:cNvPr>
          <p:cNvSpPr/>
          <p:nvPr/>
        </p:nvSpPr>
        <p:spPr>
          <a:xfrm>
            <a:off x="4027302" y="3894031"/>
            <a:ext cx="509863" cy="252549"/>
          </a:xfrm>
          <a:prstGeom prst="rightArrow">
            <a:avLst>
              <a:gd name="adj1" fmla="val 50000"/>
              <a:gd name="adj2" fmla="val 90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8B8F7B0-ADBA-47F9-A450-4ADC3480B5C9}"/>
              </a:ext>
            </a:extLst>
          </p:cNvPr>
          <p:cNvSpPr/>
          <p:nvPr/>
        </p:nvSpPr>
        <p:spPr>
          <a:xfrm>
            <a:off x="7654835" y="3894031"/>
            <a:ext cx="509863" cy="252549"/>
          </a:xfrm>
          <a:prstGeom prst="rightArrow">
            <a:avLst>
              <a:gd name="adj1" fmla="val 50000"/>
              <a:gd name="adj2" fmla="val 902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4ABCC9E9-85AB-48DC-9ADC-F17F434CA7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 SALT</a:t>
            </a:r>
          </a:p>
        </p:txBody>
      </p:sp>
    </p:spTree>
    <p:extLst>
      <p:ext uri="{BB962C8B-B14F-4D97-AF65-F5344CB8AC3E}">
        <p14:creationId xmlns:p14="http://schemas.microsoft.com/office/powerpoint/2010/main" val="2626419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AFEACA9-12BB-45ED-872B-0B18E133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9B7E975-0075-490C-96D1-28511C3E0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SEM SALT</a:t>
            </a:r>
          </a:p>
        </p:txBody>
      </p:sp>
      <p:pic>
        <p:nvPicPr>
          <p:cNvPr id="11" name="Espaço Reservado para 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ECEB70E-40FD-4C7F-B27C-E0BB0DD996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r="1587"/>
          <a:stretch/>
        </p:blipFill>
        <p:spPr>
          <a:xfrm>
            <a:off x="2124075" y="1376217"/>
            <a:ext cx="8056999" cy="5303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sx="2000" sy="2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4231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9E7E91-9DB4-485C-BB03-A29D5E4B49F8}"/>
              </a:ext>
            </a:extLst>
          </p:cNvPr>
          <p:cNvSpPr/>
          <p:nvPr/>
        </p:nvSpPr>
        <p:spPr>
          <a:xfrm>
            <a:off x="800099" y="800099"/>
            <a:ext cx="5295901" cy="26289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6824BE-50B7-46D0-A2A4-46D2D8730775}"/>
              </a:ext>
            </a:extLst>
          </p:cNvPr>
          <p:cNvSpPr/>
          <p:nvPr/>
        </p:nvSpPr>
        <p:spPr>
          <a:xfrm>
            <a:off x="6095999" y="3429001"/>
            <a:ext cx="5295901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D44AF-DF70-4E14-A456-8A00B0F34677}"/>
              </a:ext>
            </a:extLst>
          </p:cNvPr>
          <p:cNvSpPr txBox="1"/>
          <p:nvPr/>
        </p:nvSpPr>
        <p:spPr>
          <a:xfrm>
            <a:off x="1441455" y="1217444"/>
            <a:ext cx="4200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Lookup Table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EBB6D-AB31-4C48-8EF6-26038558A56A}"/>
              </a:ext>
            </a:extLst>
          </p:cNvPr>
          <p:cNvSpPr txBox="1"/>
          <p:nvPr/>
        </p:nvSpPr>
        <p:spPr>
          <a:xfrm>
            <a:off x="1441455" y="2219891"/>
            <a:ext cx="4200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Uma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tabela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com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vários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Hash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calculados</a:t>
            </a:r>
            <a:endParaRPr lang="id-ID" sz="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D1A73-C4F0-4EED-99D9-9FF9BA0F755F}"/>
              </a:ext>
            </a:extLst>
          </p:cNvPr>
          <p:cNvSpPr txBox="1"/>
          <p:nvPr/>
        </p:nvSpPr>
        <p:spPr>
          <a:xfrm>
            <a:off x="6643837" y="3888283"/>
            <a:ext cx="4200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Reverse Lookup table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4D502-F047-4ED9-AF80-D636DC7A1BD4}"/>
              </a:ext>
            </a:extLst>
          </p:cNvPr>
          <p:cNvSpPr txBox="1"/>
          <p:nvPr/>
        </p:nvSpPr>
        <p:spPr>
          <a:xfrm>
            <a:off x="6643837" y="4890730"/>
            <a:ext cx="4200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Calcula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o hash da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senha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e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busca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pelas</a:t>
            </a:r>
            <a:r>
              <a:rPr lang="en-US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senhas</a:t>
            </a:r>
            <a:endParaRPr lang="id-ID" sz="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7" name="Espaço Reservado para Imagem 6" descr="Uma imagem contendo verde, rua, monitor, cidade&#10;&#10;Descrição gerada automaticamente">
            <a:extLst>
              <a:ext uri="{FF2B5EF4-FFF2-40B4-BE49-F238E27FC236}">
                <a16:creationId xmlns:a16="http://schemas.microsoft.com/office/drawing/2014/main" id="{3415712D-563E-4287-A904-55A2933E4F0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-29861" r="72" b="-29861"/>
          <a:stretch/>
        </p:blipFill>
        <p:spPr>
          <a:xfrm>
            <a:off x="800100" y="3429000"/>
            <a:ext cx="5295897" cy="2628900"/>
          </a:xfrm>
          <a:solidFill>
            <a:srgbClr val="000000"/>
          </a:solidFill>
        </p:spPr>
      </p:pic>
      <p:pic>
        <p:nvPicPr>
          <p:cNvPr id="4" name="Espaço Reservado para 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D28C25E5-6CD0-470B-A29A-BBF369F5ED4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-15341" r="72" b="-15341"/>
          <a:stretch/>
        </p:blipFill>
        <p:spPr>
          <a:xfrm>
            <a:off x="6095997" y="800100"/>
            <a:ext cx="5295903" cy="2628900"/>
          </a:xfrm>
          <a:solidFill>
            <a:srgbClr val="000000"/>
          </a:solidFill>
        </p:spPr>
      </p:pic>
    </p:spTree>
    <p:extLst>
      <p:ext uri="{BB962C8B-B14F-4D97-AF65-F5344CB8AC3E}">
        <p14:creationId xmlns:p14="http://schemas.microsoft.com/office/powerpoint/2010/main" val="2643044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8" grpId="0"/>
      <p:bldP spid="9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Uma imagem contendo estrada, edifício, cidade&#10;&#10;Descrição gerada automaticamente">
            <a:extLst>
              <a:ext uri="{FF2B5EF4-FFF2-40B4-BE49-F238E27FC236}">
                <a16:creationId xmlns:a16="http://schemas.microsoft.com/office/drawing/2014/main" id="{1DB3E66D-349E-4EB0-BB32-783F4F824E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6" r="22696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9FD87-509E-4706-ACB4-2570210EDFE5}"/>
              </a:ext>
            </a:extLst>
          </p:cNvPr>
          <p:cNvSpPr txBox="1"/>
          <p:nvPr/>
        </p:nvSpPr>
        <p:spPr>
          <a:xfrm>
            <a:off x="7484704" y="939510"/>
            <a:ext cx="4393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Raleway ExtraBold" panose="020B0903030101060003" pitchFamily="34" charset="0"/>
              </a:rPr>
              <a:t>R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Raleway ExtraBold" panose="020B0903030101060003" pitchFamily="34" charset="0"/>
              </a:rPr>
              <a:t>a</a:t>
            </a:r>
            <a:r>
              <a:rPr lang="en-US" sz="4400" dirty="0">
                <a:solidFill>
                  <a:srgbClr val="FFFF00"/>
                </a:solidFill>
                <a:latin typeface="Raleway ExtraBold" panose="020B0903030101060003" pitchFamily="34" charset="0"/>
              </a:rPr>
              <a:t>i</a:t>
            </a:r>
            <a:r>
              <a:rPr lang="en-US" sz="4400" dirty="0">
                <a:solidFill>
                  <a:srgbClr val="00B050"/>
                </a:solidFill>
                <a:latin typeface="Raleway ExtraBold" panose="020B0903030101060003" pitchFamily="34" charset="0"/>
              </a:rPr>
              <a:t>n</a:t>
            </a:r>
            <a:r>
              <a:rPr lang="en-US" sz="4400" dirty="0">
                <a:solidFill>
                  <a:schemeClr val="accent2"/>
                </a:solidFill>
                <a:latin typeface="Raleway ExtraBold" panose="020B0903030101060003" pitchFamily="34" charset="0"/>
              </a:rPr>
              <a:t>b</a:t>
            </a:r>
            <a:r>
              <a:rPr lang="en-US" sz="4400" dirty="0">
                <a:solidFill>
                  <a:schemeClr val="accent4">
                    <a:lumMod val="75000"/>
                  </a:schemeClr>
                </a:solidFill>
                <a:latin typeface="Raleway ExtraBold" panose="020B0903030101060003" pitchFamily="34" charset="0"/>
              </a:rPr>
              <a:t>o</a:t>
            </a:r>
            <a:r>
              <a:rPr lang="en-US" sz="4400" dirty="0">
                <a:solidFill>
                  <a:srgbClr val="FF0000"/>
                </a:solidFill>
                <a:latin typeface="Raleway ExtraBold" panose="020B0903030101060003" pitchFamily="34" charset="0"/>
              </a:rPr>
              <a:t>w</a:t>
            </a:r>
            <a:r>
              <a:rPr lang="en-US" sz="44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4400" dirty="0">
                <a:solidFill>
                  <a:schemeClr val="accent1"/>
                </a:solidFill>
                <a:latin typeface="Raleway ExtraBold" panose="020B0903030101060003" pitchFamily="34" charset="0"/>
              </a:rPr>
              <a:t>Table</a:t>
            </a:r>
            <a:endParaRPr lang="id-ID" sz="4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F009-95EA-459A-ADAA-FCC5119DC02A}"/>
              </a:ext>
            </a:extLst>
          </p:cNvPr>
          <p:cNvSpPr txBox="1"/>
          <p:nvPr/>
        </p:nvSpPr>
        <p:spPr>
          <a:xfrm>
            <a:off x="7484704" y="1783894"/>
            <a:ext cx="3361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Similar </a:t>
            </a:r>
            <a:r>
              <a:rPr lang="en-US" sz="1400" dirty="0" err="1">
                <a:solidFill>
                  <a:schemeClr val="bg1"/>
                </a:solidFill>
                <a:latin typeface="Raleway Light" panose="020B0403030101060003" pitchFamily="34" charset="0"/>
              </a:rPr>
              <a:t>ao</a:t>
            </a:r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 Lookup Table</a:t>
            </a:r>
            <a:endParaRPr lang="id-ID" sz="1400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6D308-2B7C-471B-8031-3B2BDE12615A}"/>
              </a:ext>
            </a:extLst>
          </p:cNvPr>
          <p:cNvGrpSpPr/>
          <p:nvPr/>
        </p:nvGrpSpPr>
        <p:grpSpPr>
          <a:xfrm>
            <a:off x="7664208" y="2258501"/>
            <a:ext cx="3181592" cy="635943"/>
            <a:chOff x="7664208" y="3748415"/>
            <a:chExt cx="3181592" cy="6359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9A21C-4F58-4CFA-81B0-D2FE82EBBFC2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id-ID" sz="2800" dirty="0">
                <a:solidFill>
                  <a:schemeClr val="accent1"/>
                </a:solidFill>
                <a:latin typeface="LineAwesome" panose="02000603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EB0C66-BE77-4A41-AC67-2915B9249574}"/>
                </a:ext>
              </a:extLst>
            </p:cNvPr>
            <p:cNvSpPr txBox="1"/>
            <p:nvPr/>
          </p:nvSpPr>
          <p:spPr>
            <a:xfrm>
              <a:off x="8028443" y="4168914"/>
              <a:ext cx="28173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BB4020-EAF4-4C66-89BF-D12D6358CF22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Utiliza</a:t>
              </a:r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um Reduction</a:t>
              </a:r>
              <a:endParaRPr lang="id-ID" dirty="0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4F1294-8A61-405E-B976-EF9B6DE15627}"/>
              </a:ext>
            </a:extLst>
          </p:cNvPr>
          <p:cNvGrpSpPr/>
          <p:nvPr/>
        </p:nvGrpSpPr>
        <p:grpSpPr>
          <a:xfrm>
            <a:off x="7664208" y="2845831"/>
            <a:ext cx="3181592" cy="671915"/>
            <a:chOff x="7664208" y="3748415"/>
            <a:chExt cx="3181592" cy="67191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5B5712-6940-4001-8EBE-9E4FA5E9B8B0}"/>
                </a:ext>
              </a:extLst>
            </p:cNvPr>
            <p:cNvSpPr txBox="1"/>
            <p:nvPr/>
          </p:nvSpPr>
          <p:spPr>
            <a:xfrm>
              <a:off x="7664208" y="3748415"/>
              <a:ext cx="184730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id-ID" sz="2800" dirty="0">
                <a:solidFill>
                  <a:schemeClr val="accent1"/>
                </a:solidFill>
                <a:latin typeface="LineAwesome" panose="02000603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03E0F3-7533-4467-82E3-A939ECD1AC6A}"/>
                </a:ext>
              </a:extLst>
            </p:cNvPr>
            <p:cNvSpPr txBox="1"/>
            <p:nvPr/>
          </p:nvSpPr>
          <p:spPr>
            <a:xfrm>
              <a:off x="8028443" y="3773999"/>
              <a:ext cx="2817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Cria</a:t>
              </a:r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uma</a:t>
              </a:r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tabela</a:t>
              </a:r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Pré</a:t>
              </a:r>
              <a:r>
                <a:rPr lang="en-US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computada</a:t>
              </a:r>
              <a:endParaRPr lang="id-ID" dirty="0">
                <a:solidFill>
                  <a:schemeClr val="bg1"/>
                </a:solidFill>
                <a:latin typeface="Raleway ExtraBold" panose="020B09030301010600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3732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AFEACA9-12BB-45ED-872B-0B18E133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9B7E975-0075-490C-96D1-28511C3E0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 SALT</a:t>
            </a:r>
          </a:p>
        </p:txBody>
      </p:sp>
      <p:pic>
        <p:nvPicPr>
          <p:cNvPr id="5" name="Espaço Reservado para Imagem 4" descr="Tela preta com letras brancas&#10;&#10;Descrição gerada automaticamente">
            <a:extLst>
              <a:ext uri="{FF2B5EF4-FFF2-40B4-BE49-F238E27FC236}">
                <a16:creationId xmlns:a16="http://schemas.microsoft.com/office/drawing/2014/main" id="{0FCEFB65-A70F-4C7C-9B2E-63D73E9404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t="-17783" r="79" b="-17783"/>
          <a:stretch/>
        </p:blipFill>
        <p:spPr>
          <a:xfrm>
            <a:off x="572654" y="1123950"/>
            <a:ext cx="11046691" cy="5454303"/>
          </a:xfrm>
          <a:solidFill>
            <a:srgbClr val="000000"/>
          </a:solidFill>
        </p:spPr>
      </p:pic>
    </p:spTree>
    <p:extLst>
      <p:ext uri="{BB962C8B-B14F-4D97-AF65-F5344CB8AC3E}">
        <p14:creationId xmlns:p14="http://schemas.microsoft.com/office/powerpoint/2010/main" val="26528826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834EE-6B24-4BC0-BED3-13B6956F73D4}"/>
              </a:ext>
            </a:extLst>
          </p:cNvPr>
          <p:cNvSpPr/>
          <p:nvPr/>
        </p:nvSpPr>
        <p:spPr>
          <a:xfrm>
            <a:off x="-1" y="0"/>
            <a:ext cx="42957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pic>
        <p:nvPicPr>
          <p:cNvPr id="7" name="Espaço Reservado para Imagem 6" descr="Foto em preto e branco de homem de terno e gravata&#10;&#10;Descrição gerada automaticamente">
            <a:extLst>
              <a:ext uri="{FF2B5EF4-FFF2-40B4-BE49-F238E27FC236}">
                <a16:creationId xmlns:a16="http://schemas.microsoft.com/office/drawing/2014/main" id="{F86332C4-8681-4A9D-B31E-FD21B67C00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1577D0-4C40-412B-8AB1-603830DB2958}"/>
              </a:ext>
            </a:extLst>
          </p:cNvPr>
          <p:cNvSpPr txBox="1"/>
          <p:nvPr/>
        </p:nvSpPr>
        <p:spPr>
          <a:xfrm>
            <a:off x="6095999" y="1975378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Light" panose="020B0403030101060003" pitchFamily="34" charset="0"/>
              </a:rPr>
              <a:t>Pai de um </a:t>
            </a:r>
            <a:r>
              <a:rPr lang="en-US" dirty="0" err="1">
                <a:solidFill>
                  <a:schemeClr val="bg1"/>
                </a:solidFill>
                <a:latin typeface="Raleway Light" panose="020B0403030101060003" pitchFamily="34" charset="0"/>
              </a:rPr>
              <a:t>garoto</a:t>
            </a:r>
            <a:r>
              <a:rPr lang="en-US" dirty="0">
                <a:solidFill>
                  <a:schemeClr val="bg1"/>
                </a:solidFill>
                <a:latin typeface="Raleway Light" panose="020B0403030101060003" pitchFamily="34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Raleway Light" panose="020B0403030101060003" pitchFamily="34" charset="0"/>
              </a:rPr>
              <a:t>duas</a:t>
            </a:r>
            <a:r>
              <a:rPr lang="en-US" dirty="0">
                <a:solidFill>
                  <a:schemeClr val="bg1"/>
                </a:solidFill>
                <a:latin typeface="Raleway Light" panose="020B0403030101060003" pitchFamily="34" charset="0"/>
              </a:rPr>
              <a:t> meninas (</a:t>
            </a:r>
            <a:r>
              <a:rPr lang="en-US" dirty="0" err="1">
                <a:solidFill>
                  <a:schemeClr val="bg1"/>
                </a:solidFill>
                <a:latin typeface="Raleway Light" panose="020B0403030101060003" pitchFamily="34" charset="0"/>
              </a:rPr>
              <a:t>Gêmeas</a:t>
            </a:r>
            <a:r>
              <a:rPr lang="en-US" dirty="0">
                <a:solidFill>
                  <a:schemeClr val="bg1"/>
                </a:solidFill>
                <a:latin typeface="Raleway Light" panose="020B0403030101060003" pitchFamily="34" charset="0"/>
              </a:rPr>
              <a:t>)</a:t>
            </a:r>
            <a:endParaRPr lang="id-ID" dirty="0">
              <a:solidFill>
                <a:schemeClr val="bg1"/>
              </a:solidFill>
              <a:latin typeface="Raleway Light" panose="020B04030301010600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07DF60-711F-4279-8C67-248AA1D0E34C}"/>
              </a:ext>
            </a:extLst>
          </p:cNvPr>
          <p:cNvGrpSpPr/>
          <p:nvPr/>
        </p:nvGrpSpPr>
        <p:grpSpPr>
          <a:xfrm>
            <a:off x="6115053" y="3758377"/>
            <a:ext cx="4571999" cy="393302"/>
            <a:chOff x="6115053" y="4067244"/>
            <a:chExt cx="4571999" cy="39330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D4B400-600D-4207-87FA-D534247BCF52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D1D739-73DA-4C3B-B451-FBD5F76642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8875" y="4450849"/>
              <a:ext cx="4305300" cy="9697"/>
            </a:xfrm>
            <a:prstGeom prst="line">
              <a:avLst/>
            </a:prstGeom>
            <a:ln w="1016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7FC821-8243-4950-8487-F7BA256E6DEB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 Light" panose="020B0403030101060003" pitchFamily="34" charset="0"/>
                </a:rPr>
                <a:t>Genius SIS - @Florida – Software Engineer</a:t>
              </a:r>
              <a:endParaRPr lang="id-ID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85BA01-C132-4D20-B753-E327A9AFFA29}"/>
              </a:ext>
            </a:extLst>
          </p:cNvPr>
          <p:cNvGrpSpPr/>
          <p:nvPr/>
        </p:nvGrpSpPr>
        <p:grpSpPr>
          <a:xfrm>
            <a:off x="6115053" y="4410752"/>
            <a:ext cx="4571999" cy="393302"/>
            <a:chOff x="6115053" y="4067244"/>
            <a:chExt cx="4571999" cy="39330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D0BD50-AA37-454E-BB3F-CD10184E274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FC583AF-E98D-4301-A919-2FEEBFA919E8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1016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8A9D7E-E06A-41C0-ADC2-D9EBFFE711C4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 Light" panose="020B0403030101060003" pitchFamily="34" charset="0"/>
                </a:rPr>
                <a:t>Fornax - @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</a:rPr>
                <a:t>Brasil</a:t>
              </a:r>
              <a:r>
                <a:rPr lang="en-US" sz="1200" dirty="0">
                  <a:solidFill>
                    <a:schemeClr val="bg1"/>
                  </a:solidFill>
                  <a:latin typeface="Raleway Light" panose="020B0403030101060003" pitchFamily="34" charset="0"/>
                </a:rPr>
                <a:t> – Consultor e 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</a:rPr>
                <a:t>Pré</a:t>
              </a:r>
              <a:r>
                <a:rPr lang="en-US" sz="1200" dirty="0">
                  <a:solidFill>
                    <a:schemeClr val="bg1"/>
                  </a:solidFill>
                  <a:latin typeface="Raleway Light" panose="020B04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</a:rPr>
                <a:t>vendas</a:t>
              </a:r>
              <a:r>
                <a:rPr lang="en-US" sz="1200" dirty="0">
                  <a:solidFill>
                    <a:schemeClr val="bg1"/>
                  </a:solidFill>
                  <a:latin typeface="Raleway Light" panose="020B0403030101060003" pitchFamily="34" charset="0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Raleway Light" panose="020B0403030101060003" pitchFamily="34" charset="0"/>
                </a:rPr>
                <a:t>técnico</a:t>
              </a:r>
              <a:endParaRPr lang="id-ID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9AE02A-D003-4E8F-91E3-9BA70B2C40DC}"/>
              </a:ext>
            </a:extLst>
          </p:cNvPr>
          <p:cNvGrpSpPr/>
          <p:nvPr/>
        </p:nvGrpSpPr>
        <p:grpSpPr>
          <a:xfrm>
            <a:off x="6115053" y="5125127"/>
            <a:ext cx="4571999" cy="393302"/>
            <a:chOff x="6115053" y="4067244"/>
            <a:chExt cx="4571999" cy="39330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903547-1CF7-4EEA-8143-9C8400C0F9B6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203200" cap="rnd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A8589F-A1D0-4274-9D2A-5DA2E050AAF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75" y="4460546"/>
              <a:ext cx="4305300" cy="0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C264A3-B71E-4EBF-9AFF-DE7DC843F2BC}"/>
                </a:ext>
              </a:extLst>
            </p:cNvPr>
            <p:cNvSpPr txBox="1"/>
            <p:nvPr/>
          </p:nvSpPr>
          <p:spPr>
            <a:xfrm>
              <a:off x="6115053" y="4067244"/>
              <a:ext cx="45719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Raleway Light" panose="020B0403030101060003" pitchFamily="34" charset="0"/>
                </a:rPr>
                <a:t>@JP Project / @Blog / @Palestra</a:t>
              </a:r>
              <a:endParaRPr lang="id-ID" sz="1200" dirty="0">
                <a:solidFill>
                  <a:schemeClr val="bg1"/>
                </a:solidFill>
                <a:latin typeface="Raleway Light" panose="020B0403030101060003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1A2DE18-2158-4EEF-B15A-E59D148820C1}"/>
              </a:ext>
            </a:extLst>
          </p:cNvPr>
          <p:cNvSpPr/>
          <p:nvPr/>
        </p:nvSpPr>
        <p:spPr>
          <a:xfrm>
            <a:off x="4140196" y="687978"/>
            <a:ext cx="311154" cy="1632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68A03D-26BF-4C4E-81DC-C9C13AA818B0}"/>
              </a:ext>
            </a:extLst>
          </p:cNvPr>
          <p:cNvGrpSpPr/>
          <p:nvPr/>
        </p:nvGrpSpPr>
        <p:grpSpPr>
          <a:xfrm>
            <a:off x="809625" y="3501520"/>
            <a:ext cx="2971800" cy="3247214"/>
            <a:chOff x="1066800" y="5934886"/>
            <a:chExt cx="2971800" cy="3247214"/>
          </a:xfrm>
        </p:grpSpPr>
        <p:grpSp>
          <p:nvGrpSpPr>
            <p:cNvPr id="46" name="Group 16">
              <a:extLst>
                <a:ext uri="{FF2B5EF4-FFF2-40B4-BE49-F238E27FC236}">
                  <a16:creationId xmlns:a16="http://schemas.microsoft.com/office/drawing/2014/main" id="{F9D93262-8D20-4830-8A3A-8D7374D29107}"/>
                </a:ext>
              </a:extLst>
            </p:cNvPr>
            <p:cNvGrpSpPr/>
            <p:nvPr/>
          </p:nvGrpSpPr>
          <p:grpSpPr>
            <a:xfrm>
              <a:off x="1066800" y="5934886"/>
              <a:ext cx="2971800" cy="2425660"/>
              <a:chOff x="1930220" y="6028026"/>
              <a:chExt cx="2971800" cy="2425660"/>
            </a:xfrm>
          </p:grpSpPr>
          <p:grpSp>
            <p:nvGrpSpPr>
              <p:cNvPr id="51" name="Group 13">
                <a:extLst>
                  <a:ext uri="{FF2B5EF4-FFF2-40B4-BE49-F238E27FC236}">
                    <a16:creationId xmlns:a16="http://schemas.microsoft.com/office/drawing/2014/main" id="{E4459037-50A6-4355-A73F-10B661D5338B}"/>
                  </a:ext>
                </a:extLst>
              </p:cNvPr>
              <p:cNvGrpSpPr/>
              <p:nvPr/>
            </p:nvGrpSpPr>
            <p:grpSpPr>
              <a:xfrm>
                <a:off x="2022422" y="7231617"/>
                <a:ext cx="531605" cy="1222069"/>
                <a:chOff x="1581293" y="6662909"/>
                <a:chExt cx="531605" cy="1222069"/>
              </a:xfrm>
            </p:grpSpPr>
            <p:sp>
              <p:nvSpPr>
                <p:cNvPr id="54" name="Freeform 264">
                  <a:extLst>
                    <a:ext uri="{FF2B5EF4-FFF2-40B4-BE49-F238E27FC236}">
                      <a16:creationId xmlns:a16="http://schemas.microsoft.com/office/drawing/2014/main" id="{127741E9-1E66-4BE0-A79D-E08BA93C2B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1293" y="7356677"/>
                  <a:ext cx="528301" cy="528301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88 w 176"/>
                    <a:gd name="T9" fmla="*/ 0 h 176"/>
                    <a:gd name="T10" fmla="*/ 88 w 176"/>
                    <a:gd name="T11" fmla="*/ 168 h 176"/>
                    <a:gd name="T12" fmla="*/ 8 w 176"/>
                    <a:gd name="T13" fmla="*/ 88 h 176"/>
                    <a:gd name="T14" fmla="*/ 88 w 176"/>
                    <a:gd name="T15" fmla="*/ 8 h 176"/>
                    <a:gd name="T16" fmla="*/ 168 w 176"/>
                    <a:gd name="T17" fmla="*/ 88 h 176"/>
                    <a:gd name="T18" fmla="*/ 88 w 176"/>
                    <a:gd name="T19" fmla="*/ 168 h 176"/>
                    <a:gd name="T20" fmla="*/ 96 w 176"/>
                    <a:gd name="T21" fmla="*/ 69 h 176"/>
                    <a:gd name="T22" fmla="*/ 101 w 176"/>
                    <a:gd name="T23" fmla="*/ 64 h 176"/>
                    <a:gd name="T24" fmla="*/ 108 w 176"/>
                    <a:gd name="T25" fmla="*/ 64 h 176"/>
                    <a:gd name="T26" fmla="*/ 108 w 176"/>
                    <a:gd name="T27" fmla="*/ 52 h 176"/>
                    <a:gd name="T28" fmla="*/ 97 w 176"/>
                    <a:gd name="T29" fmla="*/ 52 h 176"/>
                    <a:gd name="T30" fmla="*/ 80 w 176"/>
                    <a:gd name="T31" fmla="*/ 68 h 176"/>
                    <a:gd name="T32" fmla="*/ 80 w 176"/>
                    <a:gd name="T33" fmla="*/ 76 h 176"/>
                    <a:gd name="T34" fmla="*/ 72 w 176"/>
                    <a:gd name="T35" fmla="*/ 76 h 176"/>
                    <a:gd name="T36" fmla="*/ 72 w 176"/>
                    <a:gd name="T37" fmla="*/ 88 h 176"/>
                    <a:gd name="T38" fmla="*/ 80 w 176"/>
                    <a:gd name="T39" fmla="*/ 88 h 176"/>
                    <a:gd name="T40" fmla="*/ 80 w 176"/>
                    <a:gd name="T41" fmla="*/ 124 h 176"/>
                    <a:gd name="T42" fmla="*/ 96 w 176"/>
                    <a:gd name="T43" fmla="*/ 124 h 176"/>
                    <a:gd name="T44" fmla="*/ 96 w 176"/>
                    <a:gd name="T45" fmla="*/ 88 h 176"/>
                    <a:gd name="T46" fmla="*/ 107 w 176"/>
                    <a:gd name="T47" fmla="*/ 88 h 176"/>
                    <a:gd name="T48" fmla="*/ 108 w 176"/>
                    <a:gd name="T49" fmla="*/ 76 h 176"/>
                    <a:gd name="T50" fmla="*/ 96 w 176"/>
                    <a:gd name="T51" fmla="*/ 76 h 176"/>
                    <a:gd name="T52" fmla="*/ 96 w 176"/>
                    <a:gd name="T53" fmla="*/ 69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  <a:moveTo>
                        <a:pt x="96" y="69"/>
                      </a:moveTo>
                      <a:cubicBezTo>
                        <a:pt x="96" y="66"/>
                        <a:pt x="96" y="64"/>
                        <a:pt x="101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08" y="52"/>
                        <a:pt x="108" y="52"/>
                        <a:pt x="108" y="52"/>
                      </a:cubicBezTo>
                      <a:cubicBezTo>
                        <a:pt x="97" y="52"/>
                        <a:pt x="97" y="52"/>
                        <a:pt x="97" y="52"/>
                      </a:cubicBezTo>
                      <a:cubicBezTo>
                        <a:pt x="84" y="52"/>
                        <a:pt x="80" y="58"/>
                        <a:pt x="80" y="68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80" y="88"/>
                        <a:pt x="80" y="88"/>
                        <a:pt x="80" y="88"/>
                      </a:cubicBezTo>
                      <a:cubicBezTo>
                        <a:pt x="80" y="124"/>
                        <a:pt x="80" y="124"/>
                        <a:pt x="80" y="124"/>
                      </a:cubicBezTo>
                      <a:cubicBezTo>
                        <a:pt x="96" y="124"/>
                        <a:pt x="96" y="124"/>
                        <a:pt x="96" y="124"/>
                      </a:cubicBezTo>
                      <a:cubicBezTo>
                        <a:pt x="96" y="88"/>
                        <a:pt x="96" y="88"/>
                        <a:pt x="96" y="88"/>
                      </a:cubicBezTo>
                      <a:cubicBezTo>
                        <a:pt x="107" y="88"/>
                        <a:pt x="107" y="88"/>
                        <a:pt x="107" y="88"/>
                      </a:cubicBezTo>
                      <a:cubicBezTo>
                        <a:pt x="108" y="76"/>
                        <a:pt x="108" y="76"/>
                        <a:pt x="108" y="76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lnTo>
                        <a:pt x="96" y="69"/>
                      </a:lnTo>
                      <a:close/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</a:endParaRPr>
                </a:p>
              </p:txBody>
            </p:sp>
            <p:sp>
              <p:nvSpPr>
                <p:cNvPr id="55" name="Freeform 269">
                  <a:extLst>
                    <a:ext uri="{FF2B5EF4-FFF2-40B4-BE49-F238E27FC236}">
                      <a16:creationId xmlns:a16="http://schemas.microsoft.com/office/drawing/2014/main" id="{96559DB8-C23A-4357-B717-C9083D41F7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96078" y="6662909"/>
                  <a:ext cx="516820" cy="528301"/>
                </a:xfrm>
                <a:custGeom>
                  <a:avLst/>
                  <a:gdLst>
                    <a:gd name="T0" fmla="*/ 64 w 176"/>
                    <a:gd name="T1" fmla="*/ 56 h 176"/>
                    <a:gd name="T2" fmla="*/ 56 w 176"/>
                    <a:gd name="T3" fmla="*/ 64 h 176"/>
                    <a:gd name="T4" fmla="*/ 64 w 176"/>
                    <a:gd name="T5" fmla="*/ 72 h 176"/>
                    <a:gd name="T6" fmla="*/ 72 w 176"/>
                    <a:gd name="T7" fmla="*/ 64 h 176"/>
                    <a:gd name="T8" fmla="*/ 64 w 176"/>
                    <a:gd name="T9" fmla="*/ 56 h 176"/>
                    <a:gd name="T10" fmla="*/ 56 w 176"/>
                    <a:gd name="T11" fmla="*/ 120 h 176"/>
                    <a:gd name="T12" fmla="*/ 72 w 176"/>
                    <a:gd name="T13" fmla="*/ 120 h 176"/>
                    <a:gd name="T14" fmla="*/ 72 w 176"/>
                    <a:gd name="T15" fmla="*/ 76 h 176"/>
                    <a:gd name="T16" fmla="*/ 56 w 176"/>
                    <a:gd name="T17" fmla="*/ 76 h 176"/>
                    <a:gd name="T18" fmla="*/ 56 w 176"/>
                    <a:gd name="T19" fmla="*/ 120 h 176"/>
                    <a:gd name="T20" fmla="*/ 109 w 176"/>
                    <a:gd name="T21" fmla="*/ 76 h 176"/>
                    <a:gd name="T22" fmla="*/ 96 w 176"/>
                    <a:gd name="T23" fmla="*/ 83 h 176"/>
                    <a:gd name="T24" fmla="*/ 96 w 176"/>
                    <a:gd name="T25" fmla="*/ 76 h 176"/>
                    <a:gd name="T26" fmla="*/ 80 w 176"/>
                    <a:gd name="T27" fmla="*/ 76 h 176"/>
                    <a:gd name="T28" fmla="*/ 80 w 176"/>
                    <a:gd name="T29" fmla="*/ 120 h 176"/>
                    <a:gd name="T30" fmla="*/ 96 w 176"/>
                    <a:gd name="T31" fmla="*/ 120 h 176"/>
                    <a:gd name="T32" fmla="*/ 96 w 176"/>
                    <a:gd name="T33" fmla="*/ 96 h 176"/>
                    <a:gd name="T34" fmla="*/ 103 w 176"/>
                    <a:gd name="T35" fmla="*/ 88 h 176"/>
                    <a:gd name="T36" fmla="*/ 108 w 176"/>
                    <a:gd name="T37" fmla="*/ 96 h 176"/>
                    <a:gd name="T38" fmla="*/ 108 w 176"/>
                    <a:gd name="T39" fmla="*/ 120 h 176"/>
                    <a:gd name="T40" fmla="*/ 124 w 176"/>
                    <a:gd name="T41" fmla="*/ 120 h 176"/>
                    <a:gd name="T42" fmla="*/ 124 w 176"/>
                    <a:gd name="T43" fmla="*/ 96 h 176"/>
                    <a:gd name="T44" fmla="*/ 109 w 176"/>
                    <a:gd name="T45" fmla="*/ 76 h 176"/>
                    <a:gd name="T46" fmla="*/ 88 w 176"/>
                    <a:gd name="T47" fmla="*/ 0 h 176"/>
                    <a:gd name="T48" fmla="*/ 0 w 176"/>
                    <a:gd name="T49" fmla="*/ 88 h 176"/>
                    <a:gd name="T50" fmla="*/ 88 w 176"/>
                    <a:gd name="T51" fmla="*/ 176 h 176"/>
                    <a:gd name="T52" fmla="*/ 176 w 176"/>
                    <a:gd name="T53" fmla="*/ 88 h 176"/>
                    <a:gd name="T54" fmla="*/ 88 w 176"/>
                    <a:gd name="T55" fmla="*/ 0 h 176"/>
                    <a:gd name="T56" fmla="*/ 88 w 176"/>
                    <a:gd name="T57" fmla="*/ 168 h 176"/>
                    <a:gd name="T58" fmla="*/ 8 w 176"/>
                    <a:gd name="T59" fmla="*/ 88 h 176"/>
                    <a:gd name="T60" fmla="*/ 88 w 176"/>
                    <a:gd name="T61" fmla="*/ 8 h 176"/>
                    <a:gd name="T62" fmla="*/ 168 w 176"/>
                    <a:gd name="T63" fmla="*/ 88 h 176"/>
                    <a:gd name="T64" fmla="*/ 88 w 176"/>
                    <a:gd name="T65" fmla="*/ 168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6" h="176">
                      <a:moveTo>
                        <a:pt x="64" y="56"/>
                      </a:moveTo>
                      <a:cubicBezTo>
                        <a:pt x="60" y="56"/>
                        <a:pt x="56" y="60"/>
                        <a:pt x="56" y="64"/>
                      </a:cubicBezTo>
                      <a:cubicBezTo>
                        <a:pt x="56" y="68"/>
                        <a:pt x="60" y="72"/>
                        <a:pt x="64" y="72"/>
                      </a:cubicBezTo>
                      <a:cubicBezTo>
                        <a:pt x="68" y="72"/>
                        <a:pt x="72" y="68"/>
                        <a:pt x="72" y="64"/>
                      </a:cubicBezTo>
                      <a:cubicBezTo>
                        <a:pt x="72" y="60"/>
                        <a:pt x="68" y="56"/>
                        <a:pt x="64" y="56"/>
                      </a:cubicBezTo>
                      <a:moveTo>
                        <a:pt x="56" y="120"/>
                      </a:moveTo>
                      <a:cubicBezTo>
                        <a:pt x="72" y="120"/>
                        <a:pt x="72" y="120"/>
                        <a:pt x="72" y="120"/>
                      </a:cubicBezTo>
                      <a:cubicBezTo>
                        <a:pt x="72" y="76"/>
                        <a:pt x="72" y="76"/>
                        <a:pt x="72" y="76"/>
                      </a:cubicBezTo>
                      <a:cubicBezTo>
                        <a:pt x="56" y="76"/>
                        <a:pt x="56" y="76"/>
                        <a:pt x="56" y="76"/>
                      </a:cubicBezTo>
                      <a:lnTo>
                        <a:pt x="56" y="120"/>
                      </a:lnTo>
                      <a:close/>
                      <a:moveTo>
                        <a:pt x="109" y="76"/>
                      </a:moveTo>
                      <a:cubicBezTo>
                        <a:pt x="98" y="76"/>
                        <a:pt x="96" y="83"/>
                        <a:pt x="96" y="83"/>
                      </a:cubicBezTo>
                      <a:cubicBezTo>
                        <a:pt x="96" y="76"/>
                        <a:pt x="96" y="76"/>
                        <a:pt x="96" y="76"/>
                      </a:cubicBezTo>
                      <a:cubicBezTo>
                        <a:pt x="80" y="76"/>
                        <a:pt x="80" y="76"/>
                        <a:pt x="80" y="76"/>
                      </a:cubicBezTo>
                      <a:cubicBezTo>
                        <a:pt x="80" y="120"/>
                        <a:pt x="80" y="120"/>
                        <a:pt x="80" y="120"/>
                      </a:cubicBezTo>
                      <a:cubicBezTo>
                        <a:pt x="96" y="120"/>
                        <a:pt x="96" y="120"/>
                        <a:pt x="96" y="120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96"/>
                        <a:pt x="96" y="88"/>
                        <a:pt x="103" y="88"/>
                      </a:cubicBezTo>
                      <a:cubicBezTo>
                        <a:pt x="107" y="88"/>
                        <a:pt x="108" y="92"/>
                        <a:pt x="108" y="96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124" y="120"/>
                        <a:pt x="124" y="120"/>
                        <a:pt x="124" y="120"/>
                      </a:cubicBezTo>
                      <a:cubicBezTo>
                        <a:pt x="124" y="96"/>
                        <a:pt x="124" y="96"/>
                        <a:pt x="124" y="96"/>
                      </a:cubicBezTo>
                      <a:cubicBezTo>
                        <a:pt x="124" y="83"/>
                        <a:pt x="119" y="76"/>
                        <a:pt x="109" y="76"/>
                      </a:cubicBezTo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39"/>
                        <a:pt x="137" y="0"/>
                        <a:pt x="88" y="0"/>
                      </a:cubicBezTo>
                      <a:moveTo>
                        <a:pt x="88" y="168"/>
                      </a:moveTo>
                      <a:cubicBezTo>
                        <a:pt x="44" y="168"/>
                        <a:pt x="8" y="132"/>
                        <a:pt x="8" y="88"/>
                      </a:cubicBezTo>
                      <a:cubicBezTo>
                        <a:pt x="8" y="44"/>
                        <a:pt x="44" y="8"/>
                        <a:pt x="88" y="8"/>
                      </a:cubicBezTo>
                      <a:cubicBezTo>
                        <a:pt x="132" y="8"/>
                        <a:pt x="168" y="44"/>
                        <a:pt x="168" y="88"/>
                      </a:cubicBezTo>
                      <a:cubicBezTo>
                        <a:pt x="168" y="132"/>
                        <a:pt x="132" y="168"/>
                        <a:pt x="88" y="168"/>
                      </a:cubicBezTo>
                    </a:path>
                  </a:pathLst>
                </a:custGeom>
                <a:solidFill>
                  <a:srgbClr val="4A86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uk-UA" sz="2700" b="0" i="0" u="none" strike="noStrike" kern="0" cap="none" spc="0" normalizeH="0" baseline="0" noProof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"/>
                  </a:endParaRPr>
                </a:p>
              </p:txBody>
            </p:sp>
          </p:grpSp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id="{EE0419B5-BC5D-4A45-ADFC-4AA6315DF77C}"/>
                  </a:ext>
                </a:extLst>
              </p:cNvPr>
              <p:cNvSpPr txBox="1"/>
              <p:nvPr/>
            </p:nvSpPr>
            <p:spPr>
              <a:xfrm>
                <a:off x="1930220" y="6028026"/>
                <a:ext cx="2895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oboto Condensed"/>
                  </a:rPr>
                  <a:t>Bruno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A86FF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r>
                  <a: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71C30"/>
                    </a:solidFill>
                    <a:effectLst/>
                    <a:uLnTx/>
                    <a:uFillTx/>
                    <a:latin typeface="Roboto Condensed"/>
                  </a:rPr>
                  <a:t>Brito</a:t>
                </a:r>
                <a:endParaRPr kumimoji="0" lang="uk-UA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53" name="TextBox 15">
                <a:extLst>
                  <a:ext uri="{FF2B5EF4-FFF2-40B4-BE49-F238E27FC236}">
                    <a16:creationId xmlns:a16="http://schemas.microsoft.com/office/drawing/2014/main" id="{B5C83A84-2D0A-4A0D-9B45-67FA74855C4F}"/>
                  </a:ext>
                </a:extLst>
              </p:cNvPr>
              <p:cNvSpPr txBox="1"/>
              <p:nvPr/>
            </p:nvSpPr>
            <p:spPr>
              <a:xfrm>
                <a:off x="2001871" y="6483822"/>
                <a:ext cx="2900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58591"/>
                    </a:solidFill>
                    <a:effectLst/>
                    <a:uLnTx/>
                    <a:uFillTx/>
                    <a:latin typeface="Roboto"/>
                  </a:rPr>
                  <a:t>Software craftsmanship</a:t>
                </a:r>
                <a:endParaRPr kumimoji="0" lang="uk-UA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858591"/>
                  </a:solidFill>
                  <a:effectLst/>
                  <a:uLnTx/>
                  <a:uFillTx/>
                  <a:latin typeface="Roboto"/>
                </a:endParaRPr>
              </a:p>
            </p:txBody>
          </p:sp>
        </p:grp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564C298E-428F-44AD-9A2D-672261C54EF0}"/>
                </a:ext>
              </a:extLst>
            </p:cNvPr>
            <p:cNvSpPr/>
            <p:nvPr/>
          </p:nvSpPr>
          <p:spPr>
            <a:xfrm>
              <a:off x="1709286" y="7185508"/>
              <a:ext cx="146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</a:rPr>
                <a:t>bhdebrito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</a:endParaRP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9DD1629A-D54C-403F-8A9A-E9A6428E861A}"/>
                </a:ext>
              </a:extLst>
            </p:cNvPr>
            <p:cNvSpPr/>
            <p:nvPr/>
          </p:nvSpPr>
          <p:spPr>
            <a:xfrm>
              <a:off x="1716698" y="7865562"/>
              <a:ext cx="17524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71C30"/>
                  </a:solidFill>
                  <a:effectLst/>
                  <a:uLnTx/>
                  <a:uFillTx/>
                  <a:latin typeface="Roboto"/>
                </a:rPr>
                <a:t>brunohbrito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71C30"/>
                </a:solidFill>
                <a:effectLst/>
                <a:uLnTx/>
                <a:uFillTx/>
                <a:latin typeface="Roboto"/>
              </a:endParaRP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E2641C1-A1D5-4272-A7A3-40D659B0AB9C}"/>
                </a:ext>
              </a:extLst>
            </p:cNvPr>
            <p:cNvSpPr/>
            <p:nvPr/>
          </p:nvSpPr>
          <p:spPr>
            <a:xfrm>
              <a:off x="1717419" y="8656094"/>
              <a:ext cx="17331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Roboto"/>
                </a:rPr>
                <a:t>brunohbrito</a:t>
              </a: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"/>
              </a:endParaRPr>
            </a:p>
          </p:txBody>
        </p:sp>
        <p:graphicFrame>
          <p:nvGraphicFramePr>
            <p:cNvPr id="50" name="Objeto 49">
              <a:extLst>
                <a:ext uri="{FF2B5EF4-FFF2-40B4-BE49-F238E27FC236}">
                  <a16:creationId xmlns:a16="http://schemas.microsoft.com/office/drawing/2014/main" id="{86F09514-36E6-413D-8D6B-49AD905714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9003" y="8624404"/>
            <a:ext cx="557696" cy="557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r:id="rId5" imgW="7034760" imgH="7034760" progId="">
                    <p:embed/>
                  </p:oleObj>
                </mc:Choice>
                <mc:Fallback>
                  <p:oleObj r:id="rId5" imgW="7034760" imgH="7034760" progId="">
                    <p:embed/>
                    <p:pic>
                      <p:nvPicPr>
                        <p:cNvPr id="32" name="Objeto 31">
                          <a:extLst>
                            <a:ext uri="{FF2B5EF4-FFF2-40B4-BE49-F238E27FC236}">
                              <a16:creationId xmlns:a16="http://schemas.microsoft.com/office/drawing/2014/main" id="{62097AEB-D536-4FF9-9452-84AB50B92A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59003" y="8624404"/>
                          <a:ext cx="557696" cy="5576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TextBox 13">
            <a:extLst>
              <a:ext uri="{FF2B5EF4-FFF2-40B4-BE49-F238E27FC236}">
                <a16:creationId xmlns:a16="http://schemas.microsoft.com/office/drawing/2014/main" id="{63AE81EE-19B6-49FE-89AC-E707FF244A58}"/>
              </a:ext>
            </a:extLst>
          </p:cNvPr>
          <p:cNvSpPr txBox="1"/>
          <p:nvPr/>
        </p:nvSpPr>
        <p:spPr>
          <a:xfrm>
            <a:off x="6115053" y="2447248"/>
            <a:ext cx="4784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14 </a:t>
            </a:r>
            <a:r>
              <a:rPr lang="en-US" sz="1400" dirty="0" err="1">
                <a:solidFill>
                  <a:schemeClr val="bg1"/>
                </a:solidFill>
                <a:latin typeface="Raleway Light" panose="020B0403030101060003" pitchFamily="34" charset="0"/>
              </a:rPr>
              <a:t>anos</a:t>
            </a:r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Raleway Light" panose="020B0403030101060003" pitchFamily="34" charset="0"/>
              </a:rPr>
              <a:t>experiência</a:t>
            </a:r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Raleway Light" panose="020B0403030101060003" pitchFamily="34" charset="0"/>
              </a:rPr>
              <a:t>mcsa</a:t>
            </a:r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 e </a:t>
            </a:r>
            <a:r>
              <a:rPr lang="en-US" sz="1400" dirty="0" err="1">
                <a:solidFill>
                  <a:schemeClr val="bg1"/>
                </a:solidFill>
                <a:latin typeface="Raleway Light" panose="020B0403030101060003" pitchFamily="34" charset="0"/>
              </a:rPr>
              <a:t>mcts</a:t>
            </a:r>
            <a:endParaRPr lang="en-US" sz="1400" dirty="0">
              <a:solidFill>
                <a:schemeClr val="bg1"/>
              </a:solidFill>
              <a:latin typeface="Raleway Light" panose="020B04030301010600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</a:rPr>
              <a:t>Open source!</a:t>
            </a:r>
          </a:p>
        </p:txBody>
      </p:sp>
    </p:spTree>
    <p:extLst>
      <p:ext uri="{BB962C8B-B14F-4D97-AF65-F5344CB8AC3E}">
        <p14:creationId xmlns:p14="http://schemas.microsoft.com/office/powerpoint/2010/main" val="385233396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4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  <p:bldP spid="5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35" grpId="0" animBg="1"/>
          <p:bldP spid="5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Uma imagem contendo ao ar livre, metal, rua, neve&#10;&#10;Descrição gerada automaticamente">
            <a:extLst>
              <a:ext uri="{FF2B5EF4-FFF2-40B4-BE49-F238E27FC236}">
                <a16:creationId xmlns:a16="http://schemas.microsoft.com/office/drawing/2014/main" id="{39C6D0C0-415E-4E6C-9CE5-2F62E8C6985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r="40850"/>
          <a:stretch/>
        </p:blipFill>
        <p:spPr>
          <a:xfrm>
            <a:off x="6103253" y="0"/>
            <a:ext cx="6088747" cy="6858002"/>
          </a:xfrm>
        </p:spPr>
      </p:pic>
      <p:sp>
        <p:nvSpPr>
          <p:cNvPr id="11" name="Freeform 7" hidden="1">
            <a:extLst>
              <a:ext uri="{FF2B5EF4-FFF2-40B4-BE49-F238E27FC236}">
                <a16:creationId xmlns:a16="http://schemas.microsoft.com/office/drawing/2014/main" id="{F373D31A-F49E-4280-834B-B5C5C662717E}"/>
              </a:ext>
            </a:extLst>
          </p:cNvPr>
          <p:cNvSpPr>
            <a:spLocks/>
          </p:cNvSpPr>
          <p:nvPr/>
        </p:nvSpPr>
        <p:spPr bwMode="auto">
          <a:xfrm flipH="1">
            <a:off x="5608876" y="0"/>
            <a:ext cx="5420349" cy="5252265"/>
          </a:xfrm>
          <a:custGeom>
            <a:avLst/>
            <a:gdLst>
              <a:gd name="T0" fmla="*/ 2741 w 2741"/>
              <a:gd name="T1" fmla="*/ 0 h 2656"/>
              <a:gd name="T2" fmla="*/ 382 w 2741"/>
              <a:gd name="T3" fmla="*/ 2656 h 2656"/>
              <a:gd name="T4" fmla="*/ 0 w 2741"/>
              <a:gd name="T5" fmla="*/ 2656 h 2656"/>
              <a:gd name="T6" fmla="*/ 2359 w 2741"/>
              <a:gd name="T7" fmla="*/ 0 h 2656"/>
              <a:gd name="T8" fmla="*/ 2741 w 2741"/>
              <a:gd name="T9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1" h="2656">
                <a:moveTo>
                  <a:pt x="2741" y="0"/>
                </a:moveTo>
                <a:lnTo>
                  <a:pt x="382" y="2656"/>
                </a:lnTo>
                <a:lnTo>
                  <a:pt x="0" y="2656"/>
                </a:lnTo>
                <a:lnTo>
                  <a:pt x="2359" y="0"/>
                </a:lnTo>
                <a:lnTo>
                  <a:pt x="274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2" name="Freeform 8" hidden="1">
            <a:extLst>
              <a:ext uri="{FF2B5EF4-FFF2-40B4-BE49-F238E27FC236}">
                <a16:creationId xmlns:a16="http://schemas.microsoft.com/office/drawing/2014/main" id="{60C89525-483A-4B12-8995-380A393F29B8}"/>
              </a:ext>
            </a:extLst>
          </p:cNvPr>
          <p:cNvSpPr>
            <a:spLocks/>
          </p:cNvSpPr>
          <p:nvPr/>
        </p:nvSpPr>
        <p:spPr bwMode="auto">
          <a:xfrm flipH="1">
            <a:off x="7946290" y="1425784"/>
            <a:ext cx="4245710" cy="4777662"/>
          </a:xfrm>
          <a:custGeom>
            <a:avLst/>
            <a:gdLst>
              <a:gd name="T0" fmla="*/ 2147 w 2147"/>
              <a:gd name="T1" fmla="*/ 0 h 2416"/>
              <a:gd name="T2" fmla="*/ 0 w 2147"/>
              <a:gd name="T3" fmla="*/ 2416 h 2416"/>
              <a:gd name="T4" fmla="*/ 0 w 2147"/>
              <a:gd name="T5" fmla="*/ 1986 h 2416"/>
              <a:gd name="T6" fmla="*/ 1763 w 2147"/>
              <a:gd name="T7" fmla="*/ 0 h 2416"/>
              <a:gd name="T8" fmla="*/ 2147 w 2147"/>
              <a:gd name="T9" fmla="*/ 0 h 2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47" h="2416">
                <a:moveTo>
                  <a:pt x="2147" y="0"/>
                </a:moveTo>
                <a:lnTo>
                  <a:pt x="0" y="2416"/>
                </a:lnTo>
                <a:lnTo>
                  <a:pt x="0" y="1986"/>
                </a:lnTo>
                <a:lnTo>
                  <a:pt x="1763" y="0"/>
                </a:lnTo>
                <a:lnTo>
                  <a:pt x="214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E1321241-6A2C-4B3B-B9D5-92B15CB79BD2}"/>
              </a:ext>
            </a:extLst>
          </p:cNvPr>
          <p:cNvSpPr>
            <a:spLocks/>
          </p:cNvSpPr>
          <p:nvPr/>
        </p:nvSpPr>
        <p:spPr bwMode="auto">
          <a:xfrm flipH="1">
            <a:off x="12192000" y="6203446"/>
            <a:ext cx="4245710" cy="4777662"/>
          </a:xfrm>
          <a:custGeom>
            <a:avLst/>
            <a:gdLst>
              <a:gd name="T0" fmla="*/ 2147 w 2147"/>
              <a:gd name="T1" fmla="*/ 0 h 2416"/>
              <a:gd name="T2" fmla="*/ 0 w 2147"/>
              <a:gd name="T3" fmla="*/ 2416 h 2416"/>
              <a:gd name="T4" fmla="*/ 0 w 2147"/>
              <a:gd name="T5" fmla="*/ 1986 h 2416"/>
              <a:gd name="T6" fmla="*/ 1763 w 2147"/>
              <a:gd name="T7" fmla="*/ 0 h 2416"/>
              <a:gd name="T8" fmla="*/ 2147 w 2147"/>
              <a:gd name="T9" fmla="*/ 0 h 2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47" h="2416">
                <a:moveTo>
                  <a:pt x="2147" y="0"/>
                </a:moveTo>
                <a:lnTo>
                  <a:pt x="0" y="2416"/>
                </a:lnTo>
                <a:lnTo>
                  <a:pt x="0" y="1986"/>
                </a:lnTo>
                <a:lnTo>
                  <a:pt x="1763" y="0"/>
                </a:lnTo>
                <a:lnTo>
                  <a:pt x="2147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48F3822-BC32-4590-86D3-601EEA5F2B46}"/>
              </a:ext>
            </a:extLst>
          </p:cNvPr>
          <p:cNvSpPr>
            <a:spLocks/>
          </p:cNvSpPr>
          <p:nvPr/>
        </p:nvSpPr>
        <p:spPr bwMode="auto">
          <a:xfrm flipH="1">
            <a:off x="922576" y="-5252265"/>
            <a:ext cx="5420349" cy="5252265"/>
          </a:xfrm>
          <a:custGeom>
            <a:avLst/>
            <a:gdLst>
              <a:gd name="T0" fmla="*/ 2741 w 2741"/>
              <a:gd name="T1" fmla="*/ 0 h 2656"/>
              <a:gd name="T2" fmla="*/ 382 w 2741"/>
              <a:gd name="T3" fmla="*/ 2656 h 2656"/>
              <a:gd name="T4" fmla="*/ 0 w 2741"/>
              <a:gd name="T5" fmla="*/ 2656 h 2656"/>
              <a:gd name="T6" fmla="*/ 2359 w 2741"/>
              <a:gd name="T7" fmla="*/ 0 h 2656"/>
              <a:gd name="T8" fmla="*/ 2741 w 2741"/>
              <a:gd name="T9" fmla="*/ 0 h 2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1" h="2656">
                <a:moveTo>
                  <a:pt x="2741" y="0"/>
                </a:moveTo>
                <a:lnTo>
                  <a:pt x="382" y="2656"/>
                </a:lnTo>
                <a:lnTo>
                  <a:pt x="0" y="2656"/>
                </a:lnTo>
                <a:lnTo>
                  <a:pt x="2359" y="0"/>
                </a:lnTo>
                <a:lnTo>
                  <a:pt x="2741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FA0492-89F6-4FE4-A6B1-2599E1C23DBA}"/>
              </a:ext>
            </a:extLst>
          </p:cNvPr>
          <p:cNvSpPr txBox="1"/>
          <p:nvPr/>
        </p:nvSpPr>
        <p:spPr>
          <a:xfrm>
            <a:off x="1444459" y="1864348"/>
            <a:ext cx="4644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Lookup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Rainbow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Reverse Lookup Table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1E954-6F24-4823-857A-C78A31493205}"/>
              </a:ext>
            </a:extLst>
          </p:cNvPr>
          <p:cNvSpPr txBox="1"/>
          <p:nvPr/>
        </p:nvSpPr>
        <p:spPr>
          <a:xfrm>
            <a:off x="1444459" y="540909"/>
            <a:ext cx="5246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SALT é </a:t>
            </a:r>
            <a:r>
              <a:rPr lang="en-US" sz="4000" dirty="0" err="1">
                <a:solidFill>
                  <a:schemeClr val="accent2"/>
                </a:solidFill>
                <a:latin typeface="Raleway ExtraBold" panose="020B0903030101060003" pitchFamily="34" charset="0"/>
              </a:rPr>
              <a:t>eficaz</a:t>
            </a:r>
            <a:endParaRPr lang="id-ID" sz="40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pic>
        <p:nvPicPr>
          <p:cNvPr id="7" name="Espaço Reservado para Imagem 6" descr="Uma imagem contendo grama, mesa, pendurado, segurando&#10;&#10;Descrição gerada automaticamente">
            <a:extLst>
              <a:ext uri="{FF2B5EF4-FFF2-40B4-BE49-F238E27FC236}">
                <a16:creationId xmlns:a16="http://schemas.microsoft.com/office/drawing/2014/main" id="{D814E114-D10D-4800-93BB-90B19A9605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A83BE74A-23F7-4D07-A732-DF38B7A63430}"/>
              </a:ext>
            </a:extLst>
          </p:cNvPr>
          <p:cNvSpPr txBox="1"/>
          <p:nvPr/>
        </p:nvSpPr>
        <p:spPr>
          <a:xfrm>
            <a:off x="359074" y="3468182"/>
            <a:ext cx="4131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SALT é </a:t>
            </a: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  <a:latin typeface="Raleway ExtraBold" panose="020B0903030101060003" pitchFamily="34" charset="0"/>
              </a:rPr>
              <a:t>ineficaz</a:t>
            </a:r>
            <a:endParaRPr lang="id-ID" sz="4000" dirty="0">
              <a:solidFill>
                <a:schemeClr val="accent5">
                  <a:lumMod val="75000"/>
                </a:schemeClr>
              </a:solidFill>
              <a:latin typeface="Raleway ExtraBold" panose="020B0903030101060003" pitchFamily="34" charset="0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37D58532-1D29-49A5-8AA0-FA82BCDEF2FC}"/>
              </a:ext>
            </a:extLst>
          </p:cNvPr>
          <p:cNvSpPr txBox="1"/>
          <p:nvPr/>
        </p:nvSpPr>
        <p:spPr>
          <a:xfrm>
            <a:off x="359074" y="4579573"/>
            <a:ext cx="464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Brute force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Dictionary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590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0.34818 0.696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3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4818 0.69676 L 0.13503 0.272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-2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-0.34818 -0.6967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9" y="-348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818 -0.69676 L -0.16367 -0.326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19" y="184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3" grpId="0"/>
      <p:bldP spid="16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Tartaruga em chão de terra&#10;&#10;Descrição gerada automaticamente">
            <a:extLst>
              <a:ext uri="{FF2B5EF4-FFF2-40B4-BE49-F238E27FC236}">
                <a16:creationId xmlns:a16="http://schemas.microsoft.com/office/drawing/2014/main" id="{049127D2-8068-4432-8949-FFD36E2BAD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0" b="19700"/>
          <a:stretch>
            <a:fillRect/>
          </a:stretch>
        </p:blipFill>
        <p:spPr/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C3E8D8E9-5329-45FA-94D6-E7F30CC842DB}"/>
              </a:ext>
            </a:extLst>
          </p:cNvPr>
          <p:cNvSpPr>
            <a:spLocks/>
          </p:cNvSpPr>
          <p:nvPr/>
        </p:nvSpPr>
        <p:spPr bwMode="auto">
          <a:xfrm>
            <a:off x="4711770" y="0"/>
            <a:ext cx="7480230" cy="6858000"/>
          </a:xfrm>
          <a:custGeom>
            <a:avLst/>
            <a:gdLst>
              <a:gd name="T0" fmla="*/ 2221 w 2221"/>
              <a:gd name="T1" fmla="*/ 0 h 2038"/>
              <a:gd name="T2" fmla="*/ 2221 w 2221"/>
              <a:gd name="T3" fmla="*/ 2038 h 2038"/>
              <a:gd name="T4" fmla="*/ 0 w 2221"/>
              <a:gd name="T5" fmla="*/ 2038 h 2038"/>
              <a:gd name="T6" fmla="*/ 844 w 2221"/>
              <a:gd name="T7" fmla="*/ 0 h 2038"/>
              <a:gd name="T8" fmla="*/ 2221 w 2221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1" h="2038">
                <a:moveTo>
                  <a:pt x="2221" y="0"/>
                </a:moveTo>
                <a:lnTo>
                  <a:pt x="2221" y="2038"/>
                </a:lnTo>
                <a:lnTo>
                  <a:pt x="0" y="2038"/>
                </a:lnTo>
                <a:lnTo>
                  <a:pt x="844" y="0"/>
                </a:lnTo>
                <a:lnTo>
                  <a:pt x="222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CA8390-C5F5-477F-ABED-7DBBCBE3CD47}"/>
              </a:ext>
            </a:extLst>
          </p:cNvPr>
          <p:cNvGrpSpPr/>
          <p:nvPr/>
        </p:nvGrpSpPr>
        <p:grpSpPr>
          <a:xfrm>
            <a:off x="1033191" y="0"/>
            <a:ext cx="6521134" cy="6858000"/>
            <a:chOff x="1033191" y="0"/>
            <a:chExt cx="6521134" cy="6858000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CF5A7FA-4761-475E-82B2-A104DA33A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13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8 w 1392"/>
                <a:gd name="T3" fmla="*/ 2038 h 2038"/>
                <a:gd name="T4" fmla="*/ 0 w 1392"/>
                <a:gd name="T5" fmla="*/ 2038 h 2038"/>
                <a:gd name="T6" fmla="*/ 843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5EE1EE14-FBA8-456E-8EBB-91C878B97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191" y="0"/>
              <a:ext cx="4684827" cy="6858000"/>
            </a:xfrm>
            <a:custGeom>
              <a:avLst/>
              <a:gdLst>
                <a:gd name="T0" fmla="*/ 1391 w 1391"/>
                <a:gd name="T1" fmla="*/ 0 h 2038"/>
                <a:gd name="T2" fmla="*/ 548 w 1391"/>
                <a:gd name="T3" fmla="*/ 2038 h 2038"/>
                <a:gd name="T4" fmla="*/ 0 w 1391"/>
                <a:gd name="T5" fmla="*/ 2038 h 2038"/>
                <a:gd name="T6" fmla="*/ 843 w 1391"/>
                <a:gd name="T7" fmla="*/ 0 h 2038"/>
                <a:gd name="T8" fmla="*/ 1391 w 1391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2038">
                  <a:moveTo>
                    <a:pt x="1391" y="0"/>
                  </a:moveTo>
                  <a:lnTo>
                    <a:pt x="548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6" name="Hexagon 25">
            <a:extLst>
              <a:ext uri="{FF2B5EF4-FFF2-40B4-BE49-F238E27FC236}">
                <a16:creationId xmlns:a16="http://schemas.microsoft.com/office/drawing/2014/main" id="{28918B4E-33DB-4E8D-B3CE-3AD0FE950E51}"/>
              </a:ext>
            </a:extLst>
          </p:cNvPr>
          <p:cNvSpPr/>
          <p:nvPr/>
        </p:nvSpPr>
        <p:spPr>
          <a:xfrm rot="16200000">
            <a:off x="5607832" y="3202723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03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836C2D5B-FA37-485C-B2B6-F03124773A70}"/>
              </a:ext>
            </a:extLst>
          </p:cNvPr>
          <p:cNvSpPr/>
          <p:nvPr/>
        </p:nvSpPr>
        <p:spPr>
          <a:xfrm rot="16200000">
            <a:off x="5093981" y="4355095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7404D458-DA15-4FF0-9F61-B4AA967F7E29}"/>
              </a:ext>
            </a:extLst>
          </p:cNvPr>
          <p:cNvSpPr/>
          <p:nvPr/>
        </p:nvSpPr>
        <p:spPr>
          <a:xfrm rot="16200000">
            <a:off x="4580130" y="550746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01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8DB7A4-1297-49D8-BD00-DDD794604C7E}"/>
              </a:ext>
            </a:extLst>
          </p:cNvPr>
          <p:cNvGrpSpPr/>
          <p:nvPr/>
        </p:nvGrpSpPr>
        <p:grpSpPr>
          <a:xfrm>
            <a:off x="6859694" y="3244614"/>
            <a:ext cx="4117684" cy="550293"/>
            <a:chOff x="7881565" y="3094151"/>
            <a:chExt cx="4600241" cy="55029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C07D5D-B45A-4DA1-96BC-A775313A3E7E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BCrypt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C97947-E1F0-44E1-A2FC-E85F33DB52BA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CPU-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Hardned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7AEAED-F944-42AA-B681-23C768B5A7A9}"/>
              </a:ext>
            </a:extLst>
          </p:cNvPr>
          <p:cNvGrpSpPr/>
          <p:nvPr/>
        </p:nvGrpSpPr>
        <p:grpSpPr>
          <a:xfrm>
            <a:off x="5893501" y="5547504"/>
            <a:ext cx="5083877" cy="673403"/>
            <a:chOff x="7881565" y="3094151"/>
            <a:chExt cx="4600241" cy="67340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117A18-E4B6-4A45-82B1-887631E64A91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Winner 🏆 – Argon2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DD8EBD-2A81-4B63-913C-3B6A19EB5306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Ganhou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Password Hashing Competition</a:t>
              </a:r>
              <a:b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</a:b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CPU + Memory + 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Processador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152848-F2C5-4AB6-9D14-AA935A2681C5}"/>
              </a:ext>
            </a:extLst>
          </p:cNvPr>
          <p:cNvGrpSpPr/>
          <p:nvPr/>
        </p:nvGrpSpPr>
        <p:grpSpPr>
          <a:xfrm>
            <a:off x="6407075" y="4396986"/>
            <a:ext cx="4565100" cy="673403"/>
            <a:chOff x="7881565" y="3094151"/>
            <a:chExt cx="4600241" cy="67340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FF6A18-69AC-4BE9-A8E6-1FDB6B4D24AC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Scrypt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C9BBDD-30C2-4DCC-BBC0-4E6FE0BB5542}"/>
                </a:ext>
              </a:extLst>
            </p:cNvPr>
            <p:cNvSpPr txBox="1"/>
            <p:nvPr/>
          </p:nvSpPr>
          <p:spPr>
            <a:xfrm>
              <a:off x="7881566" y="3429000"/>
              <a:ext cx="4594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CPU-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hardned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&amp; Memory-hard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7C47423-33C8-4411-B41C-A6B2E803E22D}"/>
              </a:ext>
            </a:extLst>
          </p:cNvPr>
          <p:cNvSpPr txBox="1"/>
          <p:nvPr/>
        </p:nvSpPr>
        <p:spPr>
          <a:xfrm>
            <a:off x="7867804" y="1022033"/>
            <a:ext cx="35668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O </a:t>
            </a:r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algoritmo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tem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 que ser </a:t>
            </a:r>
            <a:r>
              <a:rPr lang="en-US" sz="3200" dirty="0">
                <a:solidFill>
                  <a:schemeClr val="accent1"/>
                </a:solidFill>
                <a:latin typeface="Raleway ExtraBold" panose="020B0903030101060003" pitchFamily="34" charset="0"/>
              </a:rPr>
              <a:t>lento</a:t>
            </a:r>
            <a:endParaRPr lang="id-ID" sz="32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09127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 descr="Imagem em preto e branco de pessoas andando&#10;&#10;Descrição gerada automaticamente">
            <a:extLst>
              <a:ext uri="{FF2B5EF4-FFF2-40B4-BE49-F238E27FC236}">
                <a16:creationId xmlns:a16="http://schemas.microsoft.com/office/drawing/2014/main" id="{A28FF1A7-D2E9-4044-BA36-35AA6867CD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6" r="13286"/>
          <a:stretch>
            <a:fillRect/>
          </a:stretch>
        </p:blipFill>
        <p:spPr/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E8E78A25-EB13-4870-B6F9-F933754E932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554326" cy="6858000"/>
          </a:xfrm>
          <a:custGeom>
            <a:avLst/>
            <a:gdLst>
              <a:gd name="T0" fmla="*/ 2243 w 2243"/>
              <a:gd name="T1" fmla="*/ 0 h 2038"/>
              <a:gd name="T2" fmla="*/ 1399 w 2243"/>
              <a:gd name="T3" fmla="*/ 2038 h 2038"/>
              <a:gd name="T4" fmla="*/ 0 w 2243"/>
              <a:gd name="T5" fmla="*/ 2038 h 2038"/>
              <a:gd name="T6" fmla="*/ 0 w 2243"/>
              <a:gd name="T7" fmla="*/ 0 h 2038"/>
              <a:gd name="T8" fmla="*/ 2243 w 2243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3" h="2038">
                <a:moveTo>
                  <a:pt x="2243" y="0"/>
                </a:moveTo>
                <a:lnTo>
                  <a:pt x="1399" y="2038"/>
                </a:lnTo>
                <a:lnTo>
                  <a:pt x="0" y="2038"/>
                </a:lnTo>
                <a:lnTo>
                  <a:pt x="0" y="0"/>
                </a:lnTo>
                <a:lnTo>
                  <a:pt x="224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FE9D40-DDC5-4318-82C1-F3FE6EF4C0DF}"/>
              </a:ext>
            </a:extLst>
          </p:cNvPr>
          <p:cNvGrpSpPr/>
          <p:nvPr/>
        </p:nvGrpSpPr>
        <p:grpSpPr>
          <a:xfrm>
            <a:off x="4711771" y="0"/>
            <a:ext cx="6543937" cy="6858000"/>
            <a:chOff x="4711771" y="0"/>
            <a:chExt cx="6543937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3C80783-DED2-4F6D-A981-34E1FE833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7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9 w 1392"/>
                <a:gd name="T3" fmla="*/ 2038 h 2038"/>
                <a:gd name="T4" fmla="*/ 0 w 1392"/>
                <a:gd name="T5" fmla="*/ 2038 h 2038"/>
                <a:gd name="T6" fmla="*/ 844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9" y="2038"/>
                  </a:lnTo>
                  <a:lnTo>
                    <a:pt x="0" y="2038"/>
                  </a:lnTo>
                  <a:lnTo>
                    <a:pt x="844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8743851-3C20-4F0C-AE52-4C2FAF460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778" y="0"/>
              <a:ext cx="4694930" cy="6858000"/>
            </a:xfrm>
            <a:custGeom>
              <a:avLst/>
              <a:gdLst>
                <a:gd name="T0" fmla="*/ 1394 w 1394"/>
                <a:gd name="T1" fmla="*/ 0 h 2038"/>
                <a:gd name="T2" fmla="*/ 550 w 1394"/>
                <a:gd name="T3" fmla="*/ 2038 h 2038"/>
                <a:gd name="T4" fmla="*/ 0 w 1394"/>
                <a:gd name="T5" fmla="*/ 2038 h 2038"/>
                <a:gd name="T6" fmla="*/ 843 w 1394"/>
                <a:gd name="T7" fmla="*/ 0 h 2038"/>
                <a:gd name="T8" fmla="*/ 1394 w 1394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4" h="2038">
                  <a:moveTo>
                    <a:pt x="1394" y="0"/>
                  </a:moveTo>
                  <a:lnTo>
                    <a:pt x="550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B02993-AD25-4C78-BF59-17F45455EDFD}"/>
              </a:ext>
            </a:extLst>
          </p:cNvPr>
          <p:cNvSpPr txBox="1"/>
          <p:nvPr/>
        </p:nvSpPr>
        <p:spPr>
          <a:xfrm>
            <a:off x="183090" y="177363"/>
            <a:ext cx="7208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Raleway ExtraBold" panose="020B0903030101060003" pitchFamily="34" charset="0"/>
              </a:rPr>
              <a:t>NIST Standards - </a:t>
            </a:r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Politica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senha</a:t>
            </a:r>
            <a:endParaRPr lang="id-ID" sz="32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4FC67CB-766E-47D0-91E9-55FBC6C3F9BE}"/>
              </a:ext>
            </a:extLst>
          </p:cNvPr>
          <p:cNvSpPr/>
          <p:nvPr/>
        </p:nvSpPr>
        <p:spPr>
          <a:xfrm rot="16200000">
            <a:off x="5607832" y="3202723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01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4AE1548-0131-4372-90A4-9CE03F924850}"/>
              </a:ext>
            </a:extLst>
          </p:cNvPr>
          <p:cNvSpPr/>
          <p:nvPr/>
        </p:nvSpPr>
        <p:spPr>
          <a:xfrm rot="16200000">
            <a:off x="5093981" y="4355095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2DA795B8-5D4F-4308-A74C-C5D693AD8073}"/>
              </a:ext>
            </a:extLst>
          </p:cNvPr>
          <p:cNvSpPr/>
          <p:nvPr/>
        </p:nvSpPr>
        <p:spPr>
          <a:xfrm rot="16200000">
            <a:off x="4580130" y="550746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03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23C1F2-FE38-4A4F-B316-769228A47685}"/>
              </a:ext>
            </a:extLst>
          </p:cNvPr>
          <p:cNvGrpSpPr/>
          <p:nvPr/>
        </p:nvGrpSpPr>
        <p:grpSpPr>
          <a:xfrm>
            <a:off x="1457382" y="3396120"/>
            <a:ext cx="4075769" cy="550293"/>
            <a:chOff x="7881565" y="3094151"/>
            <a:chExt cx="4600241" cy="55029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805FAF-1256-4196-8FAB-790F0CE7E1C9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8 </a:t>
              </a:r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caracteres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7607C4-40B3-40FD-8ED3-499D2209905C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404A5A-C4EF-4F35-9312-C634FF710917}"/>
              </a:ext>
            </a:extLst>
          </p:cNvPr>
          <p:cNvGrpSpPr/>
          <p:nvPr/>
        </p:nvGrpSpPr>
        <p:grpSpPr>
          <a:xfrm>
            <a:off x="1452958" y="4464214"/>
            <a:ext cx="3562195" cy="550293"/>
            <a:chOff x="7881565" y="3094151"/>
            <a:chExt cx="4600241" cy="55029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9AF9DC-E1F7-4E38-B9A5-C8286C5FEDD1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Sem </a:t>
              </a:r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complexidade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8712F6-CBD3-4EC6-8479-F90FDEEF0E8B}"/>
                </a:ext>
              </a:extLst>
            </p:cNvPr>
            <p:cNvSpPr txBox="1"/>
            <p:nvPr/>
          </p:nvSpPr>
          <p:spPr>
            <a:xfrm>
              <a:off x="7881566" y="3429000"/>
              <a:ext cx="4594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D46F14-1815-4655-85D2-C66A2D3A65E0}"/>
              </a:ext>
            </a:extLst>
          </p:cNvPr>
          <p:cNvGrpSpPr/>
          <p:nvPr/>
        </p:nvGrpSpPr>
        <p:grpSpPr>
          <a:xfrm>
            <a:off x="1364129" y="5757615"/>
            <a:ext cx="3109576" cy="550293"/>
            <a:chOff x="7881565" y="3094151"/>
            <a:chExt cx="4600241" cy="55029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AE7083-6FA7-4493-9638-75D1E6F9D619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Não</a:t>
              </a:r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expirar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57B50C-B157-442A-BB30-848C096C74D6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21" name="TextBox 25">
            <a:extLst>
              <a:ext uri="{FF2B5EF4-FFF2-40B4-BE49-F238E27FC236}">
                <a16:creationId xmlns:a16="http://schemas.microsoft.com/office/drawing/2014/main" id="{BD1BFF04-5852-47DD-9C21-18BED6239ACC}"/>
              </a:ext>
            </a:extLst>
          </p:cNvPr>
          <p:cNvSpPr txBox="1"/>
          <p:nvPr/>
        </p:nvSpPr>
        <p:spPr>
          <a:xfrm>
            <a:off x="1189634" y="1685400"/>
            <a:ext cx="3722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ExtraBold" panose="020B0903030101060003" pitchFamily="34" charset="0"/>
              </a:rPr>
              <a:t>O </a:t>
            </a:r>
            <a:r>
              <a:rPr lang="en-US" sz="2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usuario</a:t>
            </a:r>
            <a:r>
              <a:rPr lang="en-US" sz="20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precisa</a:t>
            </a:r>
            <a:r>
              <a:rPr lang="en-US" sz="20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colaborar</a:t>
            </a:r>
            <a:endParaRPr lang="id-ID" sz="20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60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29" grpId="0" animBg="1"/>
      <p:bldP spid="3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Uma imagem contendo edifício, grande, branco, homem&#10;&#10;Descrição gerada automaticamente">
            <a:extLst>
              <a:ext uri="{FF2B5EF4-FFF2-40B4-BE49-F238E27FC236}">
                <a16:creationId xmlns:a16="http://schemas.microsoft.com/office/drawing/2014/main" id="{2845A40A-BDA0-4335-B730-1162398AFF6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r="17000"/>
          <a:stretch>
            <a:fillRect/>
          </a:stretch>
        </p:blipFill>
        <p:spPr/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D1065A17-5205-4857-8E09-891899B766E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004751" cy="6858000"/>
          </a:xfrm>
          <a:custGeom>
            <a:avLst/>
            <a:gdLst>
              <a:gd name="T0" fmla="*/ 0 w 2139"/>
              <a:gd name="T1" fmla="*/ 0 h 2095"/>
              <a:gd name="T2" fmla="*/ 0 w 2139"/>
              <a:gd name="T3" fmla="*/ 2095 h 2095"/>
              <a:gd name="T4" fmla="*/ 2139 w 2139"/>
              <a:gd name="T5" fmla="*/ 2095 h 2095"/>
              <a:gd name="T6" fmla="*/ 1494 w 2139"/>
              <a:gd name="T7" fmla="*/ 1048 h 2095"/>
              <a:gd name="T8" fmla="*/ 2139 w 2139"/>
              <a:gd name="T9" fmla="*/ 0 h 2095"/>
              <a:gd name="T10" fmla="*/ 0 w 2139"/>
              <a:gd name="T11" fmla="*/ 0 h 2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39" h="2095">
                <a:moveTo>
                  <a:pt x="0" y="0"/>
                </a:moveTo>
                <a:lnTo>
                  <a:pt x="0" y="2095"/>
                </a:lnTo>
                <a:lnTo>
                  <a:pt x="2139" y="2095"/>
                </a:lnTo>
                <a:lnTo>
                  <a:pt x="1494" y="1048"/>
                </a:lnTo>
                <a:lnTo>
                  <a:pt x="213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75CF71-ED4B-497E-9BAA-73C2A75A6A32}"/>
              </a:ext>
            </a:extLst>
          </p:cNvPr>
          <p:cNvGrpSpPr/>
          <p:nvPr/>
        </p:nvGrpSpPr>
        <p:grpSpPr>
          <a:xfrm>
            <a:off x="4892519" y="0"/>
            <a:ext cx="5849152" cy="6858000"/>
            <a:chOff x="4892519" y="0"/>
            <a:chExt cx="5849152" cy="685800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E128748-EAA6-41B2-9183-8BA1185A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519" y="0"/>
              <a:ext cx="3988680" cy="6858000"/>
            </a:xfrm>
            <a:custGeom>
              <a:avLst/>
              <a:gdLst>
                <a:gd name="T0" fmla="*/ 0 w 1218"/>
                <a:gd name="T1" fmla="*/ 1048 h 2095"/>
                <a:gd name="T2" fmla="*/ 645 w 1218"/>
                <a:gd name="T3" fmla="*/ 2095 h 2095"/>
                <a:gd name="T4" fmla="*/ 1218 w 1218"/>
                <a:gd name="T5" fmla="*/ 2095 h 2095"/>
                <a:gd name="T6" fmla="*/ 573 w 1218"/>
                <a:gd name="T7" fmla="*/ 1048 h 2095"/>
                <a:gd name="T8" fmla="*/ 1217 w 1218"/>
                <a:gd name="T9" fmla="*/ 0 h 2095"/>
                <a:gd name="T10" fmla="*/ 645 w 1218"/>
                <a:gd name="T11" fmla="*/ 0 h 2095"/>
                <a:gd name="T12" fmla="*/ 0 w 1218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8" h="2095">
                  <a:moveTo>
                    <a:pt x="0" y="1048"/>
                  </a:moveTo>
                  <a:lnTo>
                    <a:pt x="645" y="2095"/>
                  </a:lnTo>
                  <a:lnTo>
                    <a:pt x="1218" y="2095"/>
                  </a:lnTo>
                  <a:lnTo>
                    <a:pt x="573" y="1048"/>
                  </a:lnTo>
                  <a:lnTo>
                    <a:pt x="1217" y="0"/>
                  </a:lnTo>
                  <a:lnTo>
                    <a:pt x="645" y="0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B3CCEFE-6E8C-4E14-B306-EF18B9B3E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265" y="0"/>
              <a:ext cx="3985406" cy="6858000"/>
            </a:xfrm>
            <a:custGeom>
              <a:avLst/>
              <a:gdLst>
                <a:gd name="T0" fmla="*/ 0 w 1217"/>
                <a:gd name="T1" fmla="*/ 1048 h 2095"/>
                <a:gd name="T2" fmla="*/ 645 w 1217"/>
                <a:gd name="T3" fmla="*/ 2095 h 2095"/>
                <a:gd name="T4" fmla="*/ 1217 w 1217"/>
                <a:gd name="T5" fmla="*/ 2095 h 2095"/>
                <a:gd name="T6" fmla="*/ 573 w 1217"/>
                <a:gd name="T7" fmla="*/ 1048 h 2095"/>
                <a:gd name="T8" fmla="*/ 1217 w 1217"/>
                <a:gd name="T9" fmla="*/ 0 h 2095"/>
                <a:gd name="T10" fmla="*/ 644 w 1217"/>
                <a:gd name="T11" fmla="*/ 0 h 2095"/>
                <a:gd name="T12" fmla="*/ 0 w 1217"/>
                <a:gd name="T13" fmla="*/ 1048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7" h="2095">
                  <a:moveTo>
                    <a:pt x="0" y="1048"/>
                  </a:moveTo>
                  <a:lnTo>
                    <a:pt x="645" y="2095"/>
                  </a:lnTo>
                  <a:lnTo>
                    <a:pt x="1217" y="2095"/>
                  </a:lnTo>
                  <a:lnTo>
                    <a:pt x="573" y="1048"/>
                  </a:lnTo>
                  <a:lnTo>
                    <a:pt x="1217" y="0"/>
                  </a:lnTo>
                  <a:lnTo>
                    <a:pt x="644" y="0"/>
                  </a:lnTo>
                  <a:lnTo>
                    <a:pt x="0" y="1048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2" name="Hexagon 21">
            <a:extLst>
              <a:ext uri="{FF2B5EF4-FFF2-40B4-BE49-F238E27FC236}">
                <a16:creationId xmlns:a16="http://schemas.microsoft.com/office/drawing/2014/main" id="{A6486746-82A2-44D8-8024-206FC0688CC3}"/>
              </a:ext>
            </a:extLst>
          </p:cNvPr>
          <p:cNvSpPr/>
          <p:nvPr/>
        </p:nvSpPr>
        <p:spPr>
          <a:xfrm rot="16200000">
            <a:off x="5928717" y="650106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04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61C07649-D6A4-4DD9-A56D-EDDDF1533B63}"/>
              </a:ext>
            </a:extLst>
          </p:cNvPr>
          <p:cNvSpPr/>
          <p:nvPr/>
        </p:nvSpPr>
        <p:spPr>
          <a:xfrm rot="16200000">
            <a:off x="5238554" y="1850256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05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740BBEC2-FA4C-4E77-9092-506089150C31}"/>
              </a:ext>
            </a:extLst>
          </p:cNvPr>
          <p:cNvSpPr/>
          <p:nvPr/>
        </p:nvSpPr>
        <p:spPr>
          <a:xfrm rot="16200000">
            <a:off x="4548390" y="305040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06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47E7DA42-B062-478A-BB58-227DEDE06D0A}"/>
              </a:ext>
            </a:extLst>
          </p:cNvPr>
          <p:cNvSpPr/>
          <p:nvPr/>
        </p:nvSpPr>
        <p:spPr>
          <a:xfrm rot="16200000">
            <a:off x="5238554" y="4250556"/>
            <a:ext cx="878340" cy="757188"/>
          </a:xfrm>
          <a:prstGeom prst="hexagon">
            <a:avLst/>
          </a:prstGeom>
          <a:solidFill>
            <a:schemeClr val="accent4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07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F15ADF-B87E-457A-8EED-C9F0E1B44243}"/>
              </a:ext>
            </a:extLst>
          </p:cNvPr>
          <p:cNvGrpSpPr/>
          <p:nvPr/>
        </p:nvGrpSpPr>
        <p:grpSpPr>
          <a:xfrm>
            <a:off x="1166188" y="821953"/>
            <a:ext cx="4600241" cy="659715"/>
            <a:chOff x="7881565" y="2984729"/>
            <a:chExt cx="4600241" cy="65971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3F6D89-F83F-483F-A398-7133295544A4}"/>
                </a:ext>
              </a:extLst>
            </p:cNvPr>
            <p:cNvSpPr txBox="1"/>
            <p:nvPr/>
          </p:nvSpPr>
          <p:spPr>
            <a:xfrm>
              <a:off x="7881565" y="2984729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10 </a:t>
              </a:r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tentativas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0A1A2C-7A07-47DE-B10D-703DC683C33D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438B85-00C9-4511-A823-A50A1F594CEE}"/>
              </a:ext>
            </a:extLst>
          </p:cNvPr>
          <p:cNvGrpSpPr/>
          <p:nvPr/>
        </p:nvGrpSpPr>
        <p:grpSpPr>
          <a:xfrm>
            <a:off x="840665" y="4472649"/>
            <a:ext cx="4368305" cy="369333"/>
            <a:chOff x="7881566" y="3275111"/>
            <a:chExt cx="5887526" cy="369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4E1DA3-BBA4-4E78-8663-EFC5112CF344}"/>
                </a:ext>
              </a:extLst>
            </p:cNvPr>
            <p:cNvSpPr txBox="1"/>
            <p:nvPr/>
          </p:nvSpPr>
          <p:spPr>
            <a:xfrm>
              <a:off x="9168851" y="327511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Balanceado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51EC1-2AA4-4523-8612-C9149D0B6AD8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9A068C-AFB3-4CCA-920F-48751217FB54}"/>
              </a:ext>
            </a:extLst>
          </p:cNvPr>
          <p:cNvGrpSpPr/>
          <p:nvPr/>
        </p:nvGrpSpPr>
        <p:grpSpPr>
          <a:xfrm>
            <a:off x="1732062" y="2027874"/>
            <a:ext cx="3413192" cy="659715"/>
            <a:chOff x="7881565" y="2984729"/>
            <a:chExt cx="4600241" cy="65971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4E9852-89D1-4260-888A-880DC15B9320}"/>
                </a:ext>
              </a:extLst>
            </p:cNvPr>
            <p:cNvSpPr txBox="1"/>
            <p:nvPr/>
          </p:nvSpPr>
          <p:spPr>
            <a:xfrm>
              <a:off x="7881565" y="2984729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solidFill>
                    <a:srgbClr val="FF0000"/>
                  </a:solidFill>
                  <a:latin typeface="Raleway ExtraBold" panose="020B0903030101060003" pitchFamily="34" charset="0"/>
                </a:rPr>
                <a:t>Dica</a:t>
              </a:r>
              <a:r>
                <a:rPr lang="en-US" sz="1400" dirty="0">
                  <a:solidFill>
                    <a:srgbClr val="FF0000"/>
                  </a:solidFill>
                  <a:latin typeface="Raleway ExtraBold" panose="020B0903030101060003" pitchFamily="34" charset="0"/>
                </a:rPr>
                <a:t> de </a:t>
              </a:r>
              <a:r>
                <a:rPr lang="en-US" sz="1400" dirty="0" err="1">
                  <a:solidFill>
                    <a:srgbClr val="FF0000"/>
                  </a:solidFill>
                  <a:latin typeface="Raleway ExtraBold" panose="020B0903030101060003" pitchFamily="34" charset="0"/>
                </a:rPr>
                <a:t>senha</a:t>
              </a:r>
              <a:endParaRPr lang="id-ID" sz="1400" dirty="0">
                <a:solidFill>
                  <a:srgbClr val="FF0000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A11A62-4115-4DFB-BA63-0D291EA1239B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BA204C-6941-4E46-BC1A-A0F50DE30C45}"/>
              </a:ext>
            </a:extLst>
          </p:cNvPr>
          <p:cNvGrpSpPr/>
          <p:nvPr/>
        </p:nvGrpSpPr>
        <p:grpSpPr>
          <a:xfrm>
            <a:off x="840666" y="3278585"/>
            <a:ext cx="3701879" cy="369333"/>
            <a:chOff x="7881567" y="3275111"/>
            <a:chExt cx="6624538" cy="36933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8DF680-7A6E-4675-BEB2-FF5C4A4CC805}"/>
                </a:ext>
              </a:extLst>
            </p:cNvPr>
            <p:cNvSpPr txBox="1"/>
            <p:nvPr/>
          </p:nvSpPr>
          <p:spPr>
            <a:xfrm>
              <a:off x="9905864" y="327511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MFA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46135E-2C09-40C9-BCB3-A33947557996}"/>
                </a:ext>
              </a:extLst>
            </p:cNvPr>
            <p:cNvSpPr txBox="1"/>
            <p:nvPr/>
          </p:nvSpPr>
          <p:spPr>
            <a:xfrm>
              <a:off x="7881567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350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2B2A7890-A100-4EFB-B2B8-86FCEF95E9B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4678" y="1914525"/>
            <a:ext cx="2042644" cy="20764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51953C-612F-4A41-B937-D7022538C11D}"/>
              </a:ext>
            </a:extLst>
          </p:cNvPr>
          <p:cNvSpPr txBox="1"/>
          <p:nvPr/>
        </p:nvSpPr>
        <p:spPr>
          <a:xfrm>
            <a:off x="2417724" y="4478893"/>
            <a:ext cx="735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https://www.brunobrito.net.br/seguranca-custom-passwordhasher/</a:t>
            </a:r>
            <a:endParaRPr lang="id-ID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A18393B1-E508-40AC-940C-434E71E8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84107BA5-297F-46F7-BA54-BF23E11188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F2055AE-6F4E-485E-ADF6-29CE4617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6480CC8-B866-483E-8491-3128A84612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866774"/>
            <a:ext cx="10515600" cy="3649469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 Official Annual Cybercrime Report - https://www.herjavecgroup.com/wp-content/uploads/2018/12/CV-HG-2019-Official-Annual-Cybercrime-Report.pdf</a:t>
            </a:r>
            <a:endParaRPr lang="en-US" dirty="0">
              <a:latin typeface="Arial Black" panose="020B0A040201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Most common Cyber Attacks - https://aboutssl.org/most-common-types-of-cyber-attacks/</a:t>
            </a:r>
            <a:endParaRPr lang="en-US" dirty="0">
              <a:latin typeface="Arial Black" panose="020B0A040201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Cisco Report 2018 - https://www.cisco.com/c/dam/m/hu_hu/campaigns/security-hub/pdf/acr-2018.pdf</a:t>
            </a:r>
            <a:endParaRPr lang="en-US" dirty="0">
              <a:latin typeface="Arial Black" panose="020B0A040201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Akamai – State of Internet https://www.akamai.com/de/de/multimedia/documents/state-of-the-internet/q2-2017-state-of-the-internet-security-report.pdf</a:t>
            </a:r>
            <a:endParaRPr lang="en-US" dirty="0">
              <a:latin typeface="Arial Black" panose="020B0A040201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Juice Shop - https://github.com/bkimminich/juice-shop</a:t>
            </a:r>
            <a:endParaRPr lang="en-US" dirty="0">
              <a:latin typeface="Arial Black" panose="020B0A040201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SHA1 Competition - </a:t>
            </a:r>
            <a:r>
              <a:rPr lang="en-US" dirty="0">
                <a:hlinkClick r:id="rId7"/>
              </a:rPr>
              <a:t>https://www.win.tue.nl/cccc/sha-1-challenge.html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Speed Hashing - </a:t>
            </a:r>
            <a:r>
              <a:rPr lang="en-US" dirty="0">
                <a:hlinkClick r:id="rId8"/>
              </a:rPr>
              <a:t>https://blog.codinghorror.com/speed-hashing/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ASP.NET Core Injection - </a:t>
            </a:r>
            <a:r>
              <a:rPr lang="en-US" dirty="0">
                <a:hlinkClick r:id="rId9"/>
              </a:rPr>
              <a:t>https://www.brunobrito.net.br/aspnet-core-owasp-injection/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Como </a:t>
            </a:r>
            <a:r>
              <a:rPr lang="en-US" dirty="0" err="1">
                <a:latin typeface="Arial Black" panose="020B0A04020102020204" pitchFamily="34" charset="0"/>
              </a:rPr>
              <a:t>armazenar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senhas</a:t>
            </a:r>
            <a:r>
              <a:rPr lang="en-US" dirty="0">
                <a:latin typeface="Arial Black" panose="020B0A04020102020204" pitchFamily="34" charset="0"/>
              </a:rPr>
              <a:t> - </a:t>
            </a:r>
            <a:r>
              <a:rPr lang="en-US" dirty="0">
                <a:hlinkClick r:id="rId10"/>
              </a:rPr>
              <a:t>https://www.brunobrito.net.br/seguranca-como-armazenar-senha/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Hash </a:t>
            </a:r>
            <a:r>
              <a:rPr lang="en-US" dirty="0" err="1">
                <a:latin typeface="Arial Black" panose="020B0A04020102020204" pitchFamily="34" charset="0"/>
              </a:rPr>
              <a:t>em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senhas</a:t>
            </a:r>
            <a:r>
              <a:rPr lang="en-US" dirty="0">
                <a:latin typeface="Arial Black" panose="020B0A04020102020204" pitchFamily="34" charset="0"/>
              </a:rPr>
              <a:t> - </a:t>
            </a:r>
            <a:r>
              <a:rPr lang="en-US" dirty="0">
                <a:hlinkClick r:id="rId11"/>
              </a:rPr>
              <a:t>https://www.brunobrito.net.br/seguranca-hash-em-senhas/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>
                <a:latin typeface="Arial Black" panose="020B0A04020102020204" pitchFamily="34" charset="0"/>
              </a:rPr>
              <a:t>Salt no hash de </a:t>
            </a:r>
            <a:r>
              <a:rPr lang="en-US" dirty="0" err="1">
                <a:latin typeface="Arial Black" panose="020B0A04020102020204" pitchFamily="34" charset="0"/>
              </a:rPr>
              <a:t>senha</a:t>
            </a:r>
            <a:r>
              <a:rPr lang="en-US" dirty="0">
                <a:latin typeface="Arial Black" panose="020B0A04020102020204" pitchFamily="34" charset="0"/>
              </a:rPr>
              <a:t> - </a:t>
            </a:r>
            <a:r>
              <a:rPr lang="en-US" dirty="0">
                <a:hlinkClick r:id="rId12"/>
              </a:rPr>
              <a:t>https://www.brunobrito.net.br/seguranca-salt-hash-senha/</a:t>
            </a:r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94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 descr="Foto preta e branca de uma gaiola&#10;&#10;Descrição gerada automaticamente">
            <a:extLst>
              <a:ext uri="{FF2B5EF4-FFF2-40B4-BE49-F238E27FC236}">
                <a16:creationId xmlns:a16="http://schemas.microsoft.com/office/drawing/2014/main" id="{5362B0C3-608C-4EC6-8F90-469CF67D92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9" b="9769"/>
          <a:stretch>
            <a:fillRect/>
          </a:stretch>
        </p:blipFill>
        <p:spPr/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5DDF33-77B8-4477-818A-7BB8B0FF308A}"/>
              </a:ext>
            </a:extLst>
          </p:cNvPr>
          <p:cNvSpPr>
            <a:spLocks/>
          </p:cNvSpPr>
          <p:nvPr/>
        </p:nvSpPr>
        <p:spPr bwMode="auto">
          <a:xfrm>
            <a:off x="5836374" y="6858000"/>
            <a:ext cx="5420351" cy="5252261"/>
          </a:xfrm>
          <a:custGeom>
            <a:avLst/>
            <a:gdLst>
              <a:gd name="connsiteX0" fmla="*/ 0 w 5420351"/>
              <a:gd name="connsiteY0" fmla="*/ 0 h 5252261"/>
              <a:gd name="connsiteX1" fmla="*/ 755408 w 5420351"/>
              <a:gd name="connsiteY1" fmla="*/ 0 h 5252261"/>
              <a:gd name="connsiteX2" fmla="*/ 5420351 w 5420351"/>
              <a:gd name="connsiteY2" fmla="*/ 5252261 h 5252261"/>
              <a:gd name="connsiteX3" fmla="*/ 4664943 w 5420351"/>
              <a:gd name="connsiteY3" fmla="*/ 5252261 h 525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351" h="5252261">
                <a:moveTo>
                  <a:pt x="0" y="0"/>
                </a:moveTo>
                <a:lnTo>
                  <a:pt x="755408" y="0"/>
                </a:lnTo>
                <a:lnTo>
                  <a:pt x="5420351" y="5252261"/>
                </a:lnTo>
                <a:lnTo>
                  <a:pt x="4664943" y="52522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FF9628-7B08-474D-A930-9932910918B9}"/>
              </a:ext>
            </a:extLst>
          </p:cNvPr>
          <p:cNvSpPr>
            <a:spLocks/>
          </p:cNvSpPr>
          <p:nvPr/>
        </p:nvSpPr>
        <p:spPr bwMode="auto">
          <a:xfrm>
            <a:off x="-4245711" y="-4123103"/>
            <a:ext cx="4245711" cy="4777660"/>
          </a:xfrm>
          <a:custGeom>
            <a:avLst/>
            <a:gdLst>
              <a:gd name="connsiteX0" fmla="*/ 0 w 4245711"/>
              <a:gd name="connsiteY0" fmla="*/ 0 h 4777660"/>
              <a:gd name="connsiteX1" fmla="*/ 4245711 w 4245711"/>
              <a:gd name="connsiteY1" fmla="*/ 4777660 h 4777660"/>
              <a:gd name="connsiteX2" fmla="*/ 3486348 w 4245711"/>
              <a:gd name="connsiteY2" fmla="*/ 4777660 h 4777660"/>
              <a:gd name="connsiteX3" fmla="*/ 0 w 4245711"/>
              <a:gd name="connsiteY3" fmla="*/ 850329 h 477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5711" h="4777660">
                <a:moveTo>
                  <a:pt x="0" y="0"/>
                </a:moveTo>
                <a:lnTo>
                  <a:pt x="4245711" y="4777660"/>
                </a:lnTo>
                <a:lnTo>
                  <a:pt x="3486348" y="4777660"/>
                </a:lnTo>
                <a:lnTo>
                  <a:pt x="0" y="8503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52400" dist="1016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056124-4F26-40DE-A2B7-229761263B2E}"/>
              </a:ext>
            </a:extLst>
          </p:cNvPr>
          <p:cNvSpPr txBox="1"/>
          <p:nvPr/>
        </p:nvSpPr>
        <p:spPr>
          <a:xfrm>
            <a:off x="6241623" y="1126494"/>
            <a:ext cx="5130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NOSSA APLICAÇÃO FOI</a:t>
            </a:r>
            <a:r>
              <a:rPr lang="id-ID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4000" dirty="0">
                <a:solidFill>
                  <a:schemeClr val="accent5"/>
                </a:solidFill>
                <a:latin typeface="Raleway ExtraBold" panose="020B0903030101060003" pitchFamily="34" charset="0"/>
              </a:rPr>
              <a:t>COMPROMETIDA</a:t>
            </a:r>
            <a:endParaRPr lang="id-ID" sz="4000" dirty="0">
              <a:solidFill>
                <a:schemeClr val="accent5"/>
              </a:solidFill>
              <a:latin typeface="Raleway ExtraBold" panose="020B0903030101060003" pitchFamily="34" charset="0"/>
            </a:endParaRPr>
          </a:p>
        </p:txBody>
      </p:sp>
      <p:pic>
        <p:nvPicPr>
          <p:cNvPr id="11" name="Espaço Reservado para Imagem 10" descr="Mão de pessoa&#10;&#10;Descrição gerada automaticamente">
            <a:extLst>
              <a:ext uri="{FF2B5EF4-FFF2-40B4-BE49-F238E27FC236}">
                <a16:creationId xmlns:a16="http://schemas.microsoft.com/office/drawing/2014/main" id="{EEE77092-16CE-4F8C-8D95-A47B8B9A658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r="17355"/>
          <a:stretch>
            <a:fillRect/>
          </a:stretch>
        </p:blipFill>
        <p:spPr/>
      </p:pic>
      <p:sp>
        <p:nvSpPr>
          <p:cNvPr id="22" name="Rectangle 4">
            <a:extLst>
              <a:ext uri="{FF2B5EF4-FFF2-40B4-BE49-F238E27FC236}">
                <a16:creationId xmlns:a16="http://schemas.microsoft.com/office/drawing/2014/main" id="{29D06733-AD0B-4132-A47F-C8E9FB4E427E}"/>
              </a:ext>
            </a:extLst>
          </p:cNvPr>
          <p:cNvSpPr/>
          <p:nvPr/>
        </p:nvSpPr>
        <p:spPr>
          <a:xfrm>
            <a:off x="6241623" y="3207739"/>
            <a:ext cx="5095669" cy="120032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</a:rPr>
              <a:t>E AGORA?</a:t>
            </a:r>
            <a:endParaRPr kumimoji="0" lang="uk-UA" sz="7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01233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38685 -0.765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9" y="-38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0.34818 0.6967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34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8685 -0.76597 L -0.11289 -0.22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2719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34818 0.69676 L 0.13503 0.272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4" y="-212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21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CFFBA918-673A-4FAE-91A6-D96FBB5E22F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199" y="0"/>
            <a:ext cx="10972800" cy="6858000"/>
          </a:xfr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E8E78A25-EB13-4870-B6F9-F933754E932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554326" cy="6858000"/>
          </a:xfrm>
          <a:custGeom>
            <a:avLst/>
            <a:gdLst>
              <a:gd name="T0" fmla="*/ 2243 w 2243"/>
              <a:gd name="T1" fmla="*/ 0 h 2038"/>
              <a:gd name="T2" fmla="*/ 1399 w 2243"/>
              <a:gd name="T3" fmla="*/ 2038 h 2038"/>
              <a:gd name="T4" fmla="*/ 0 w 2243"/>
              <a:gd name="T5" fmla="*/ 2038 h 2038"/>
              <a:gd name="T6" fmla="*/ 0 w 2243"/>
              <a:gd name="T7" fmla="*/ 0 h 2038"/>
              <a:gd name="T8" fmla="*/ 2243 w 2243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3" h="2038">
                <a:moveTo>
                  <a:pt x="2243" y="0"/>
                </a:moveTo>
                <a:lnTo>
                  <a:pt x="1399" y="2038"/>
                </a:lnTo>
                <a:lnTo>
                  <a:pt x="0" y="2038"/>
                </a:lnTo>
                <a:lnTo>
                  <a:pt x="0" y="0"/>
                </a:lnTo>
                <a:lnTo>
                  <a:pt x="224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FE9D40-DDC5-4318-82C1-F3FE6EF4C0DF}"/>
              </a:ext>
            </a:extLst>
          </p:cNvPr>
          <p:cNvGrpSpPr/>
          <p:nvPr/>
        </p:nvGrpSpPr>
        <p:grpSpPr>
          <a:xfrm>
            <a:off x="4711771" y="0"/>
            <a:ext cx="6543937" cy="6858000"/>
            <a:chOff x="4711771" y="0"/>
            <a:chExt cx="6543937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3C80783-DED2-4F6D-A981-34E1FE833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7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9 w 1392"/>
                <a:gd name="T3" fmla="*/ 2038 h 2038"/>
                <a:gd name="T4" fmla="*/ 0 w 1392"/>
                <a:gd name="T5" fmla="*/ 2038 h 2038"/>
                <a:gd name="T6" fmla="*/ 844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9" y="2038"/>
                  </a:lnTo>
                  <a:lnTo>
                    <a:pt x="0" y="2038"/>
                  </a:lnTo>
                  <a:lnTo>
                    <a:pt x="844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8743851-3C20-4F0C-AE52-4C2FAF460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778" y="0"/>
              <a:ext cx="4694930" cy="6858000"/>
            </a:xfrm>
            <a:custGeom>
              <a:avLst/>
              <a:gdLst>
                <a:gd name="T0" fmla="*/ 1394 w 1394"/>
                <a:gd name="T1" fmla="*/ 0 h 2038"/>
                <a:gd name="T2" fmla="*/ 550 w 1394"/>
                <a:gd name="T3" fmla="*/ 2038 h 2038"/>
                <a:gd name="T4" fmla="*/ 0 w 1394"/>
                <a:gd name="T5" fmla="*/ 2038 h 2038"/>
                <a:gd name="T6" fmla="*/ 843 w 1394"/>
                <a:gd name="T7" fmla="*/ 0 h 2038"/>
                <a:gd name="T8" fmla="*/ 1394 w 1394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4" h="2038">
                  <a:moveTo>
                    <a:pt x="1394" y="0"/>
                  </a:moveTo>
                  <a:lnTo>
                    <a:pt x="550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B02993-AD25-4C78-BF59-17F45455EDFD}"/>
              </a:ext>
            </a:extLst>
          </p:cNvPr>
          <p:cNvSpPr txBox="1"/>
          <p:nvPr/>
        </p:nvSpPr>
        <p:spPr>
          <a:xfrm>
            <a:off x="1199665" y="1022033"/>
            <a:ext cx="3954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Nossa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informação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tem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 valor</a:t>
            </a:r>
            <a:endParaRPr lang="id-ID" sz="32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4FC67CB-766E-47D0-91E9-55FBC6C3F9BE}"/>
              </a:ext>
            </a:extLst>
          </p:cNvPr>
          <p:cNvSpPr/>
          <p:nvPr/>
        </p:nvSpPr>
        <p:spPr>
          <a:xfrm rot="16200000">
            <a:off x="5607832" y="3202723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01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4AE1548-0131-4372-90A4-9CE03F924850}"/>
              </a:ext>
            </a:extLst>
          </p:cNvPr>
          <p:cNvSpPr/>
          <p:nvPr/>
        </p:nvSpPr>
        <p:spPr>
          <a:xfrm rot="16200000">
            <a:off x="5093981" y="4355095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2DA795B8-5D4F-4308-A74C-C5D693AD8073}"/>
              </a:ext>
            </a:extLst>
          </p:cNvPr>
          <p:cNvSpPr/>
          <p:nvPr/>
        </p:nvSpPr>
        <p:spPr>
          <a:xfrm rot="16200000">
            <a:off x="4580130" y="550746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03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23C1F2-FE38-4A4F-B316-769228A47685}"/>
              </a:ext>
            </a:extLst>
          </p:cNvPr>
          <p:cNvGrpSpPr/>
          <p:nvPr/>
        </p:nvGrpSpPr>
        <p:grpSpPr>
          <a:xfrm>
            <a:off x="1199665" y="3250440"/>
            <a:ext cx="4075769" cy="550293"/>
            <a:chOff x="7881565" y="3094151"/>
            <a:chExt cx="4600241" cy="55029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805FAF-1256-4196-8FAB-790F0CE7E1C9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Cartão</a:t>
              </a:r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crédito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7607C4-40B3-40FD-8ED3-499D2209905C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custa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entre $5 e $30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404A5A-C4EF-4F35-9312-C634FF710917}"/>
              </a:ext>
            </a:extLst>
          </p:cNvPr>
          <p:cNvGrpSpPr/>
          <p:nvPr/>
        </p:nvGrpSpPr>
        <p:grpSpPr>
          <a:xfrm>
            <a:off x="1199665" y="4396986"/>
            <a:ext cx="3562195" cy="550293"/>
            <a:chOff x="7881565" y="3094151"/>
            <a:chExt cx="4600241" cy="55029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9AF9DC-E1F7-4E38-B9A5-C8286C5FEDD1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Contas</a:t>
              </a:r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em</a:t>
              </a:r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sites de </a:t>
              </a:r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pagament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8712F6-CBD3-4EC6-8479-F90FDEEF0E8B}"/>
                </a:ext>
              </a:extLst>
            </p:cNvPr>
            <p:cNvSpPr txBox="1"/>
            <p:nvPr/>
          </p:nvSpPr>
          <p:spPr>
            <a:xfrm>
              <a:off x="7881566" y="3429000"/>
              <a:ext cx="4594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Custa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entre $20 e $200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D46F14-1815-4655-85D2-C66A2D3A65E0}"/>
              </a:ext>
            </a:extLst>
          </p:cNvPr>
          <p:cNvGrpSpPr/>
          <p:nvPr/>
        </p:nvGrpSpPr>
        <p:grpSpPr>
          <a:xfrm>
            <a:off x="1199666" y="5549357"/>
            <a:ext cx="3109576" cy="550293"/>
            <a:chOff x="7881565" y="3094151"/>
            <a:chExt cx="4600241" cy="55029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AE7083-6FA7-4493-9638-75D1E6F9D619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Credenciais</a:t>
              </a:r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acesso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57B50C-B157-442A-BB30-848C096C74D6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Linkedin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$8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8960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E82A691B-2626-4CA3-B5CE-F482EEF58A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8" b="20878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4ABA29-2B74-472A-8760-4C7885656669}"/>
              </a:ext>
            </a:extLst>
          </p:cNvPr>
          <p:cNvSpPr/>
          <p:nvPr/>
        </p:nvSpPr>
        <p:spPr>
          <a:xfrm>
            <a:off x="1231900" y="-12328"/>
            <a:ext cx="4864100" cy="5246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86DB0B-ED02-4C09-83E5-E4D9BB37B928}"/>
              </a:ext>
            </a:extLst>
          </p:cNvPr>
          <p:cNvSpPr/>
          <p:nvPr/>
        </p:nvSpPr>
        <p:spPr>
          <a:xfrm>
            <a:off x="1231900" y="5246760"/>
            <a:ext cx="4864100" cy="8176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3C101-ACF5-4AD9-8FF7-98376F2A3423}"/>
              </a:ext>
            </a:extLst>
          </p:cNvPr>
          <p:cNvSpPr/>
          <p:nvPr/>
        </p:nvSpPr>
        <p:spPr>
          <a:xfrm>
            <a:off x="1231900" y="6064378"/>
            <a:ext cx="4864100" cy="81761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5F5DD5-8767-40EE-81FF-01120DE60112}"/>
              </a:ext>
            </a:extLst>
          </p:cNvPr>
          <p:cNvSpPr/>
          <p:nvPr/>
        </p:nvSpPr>
        <p:spPr>
          <a:xfrm>
            <a:off x="950309" y="856047"/>
            <a:ext cx="563182" cy="17550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42BB3-2F85-422C-A6A5-4320AE2D5729}"/>
              </a:ext>
            </a:extLst>
          </p:cNvPr>
          <p:cNvSpPr txBox="1"/>
          <p:nvPr/>
        </p:nvSpPr>
        <p:spPr>
          <a:xfrm>
            <a:off x="2345292" y="856047"/>
            <a:ext cx="264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Extorção</a:t>
            </a:r>
            <a:endParaRPr lang="id-ID" sz="32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BBACC54D-3E9B-4A84-AAA7-A8260F1E974A}"/>
              </a:ext>
            </a:extLst>
          </p:cNvPr>
          <p:cNvSpPr txBox="1"/>
          <p:nvPr/>
        </p:nvSpPr>
        <p:spPr>
          <a:xfrm>
            <a:off x="2345292" y="2026277"/>
            <a:ext cx="264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Phishing</a:t>
            </a:r>
            <a:endParaRPr lang="id-ID" sz="32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081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7">
            <a:extLst>
              <a:ext uri="{FF2B5EF4-FFF2-40B4-BE49-F238E27FC236}">
                <a16:creationId xmlns:a16="http://schemas.microsoft.com/office/drawing/2014/main" id="{63329225-A98B-4316-BA79-27AE2E571DAA}"/>
              </a:ext>
            </a:extLst>
          </p:cNvPr>
          <p:cNvSpPr>
            <a:spLocks/>
          </p:cNvSpPr>
          <p:nvPr/>
        </p:nvSpPr>
        <p:spPr bwMode="auto">
          <a:xfrm>
            <a:off x="2541891" y="4897272"/>
            <a:ext cx="8665127" cy="1102909"/>
          </a:xfrm>
          <a:custGeom>
            <a:avLst/>
            <a:gdLst>
              <a:gd name="T0" fmla="*/ 1909 w 1909"/>
              <a:gd name="T1" fmla="*/ 243 h 243"/>
              <a:gd name="T2" fmla="*/ 1909 w 1909"/>
              <a:gd name="T3" fmla="*/ 0 h 243"/>
              <a:gd name="T4" fmla="*/ 70 w 1909"/>
              <a:gd name="T5" fmla="*/ 0 h 243"/>
              <a:gd name="T6" fmla="*/ 0 w 1909"/>
              <a:gd name="T7" fmla="*/ 243 h 243"/>
              <a:gd name="T8" fmla="*/ 1909 w 1909"/>
              <a:gd name="T9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9" h="243">
                <a:moveTo>
                  <a:pt x="1909" y="243"/>
                </a:moveTo>
                <a:lnTo>
                  <a:pt x="1909" y="0"/>
                </a:lnTo>
                <a:lnTo>
                  <a:pt x="70" y="0"/>
                </a:lnTo>
                <a:lnTo>
                  <a:pt x="0" y="243"/>
                </a:lnTo>
                <a:lnTo>
                  <a:pt x="1909" y="243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C78F6146-8683-4FAE-95C8-4651F1EF301B}"/>
              </a:ext>
            </a:extLst>
          </p:cNvPr>
          <p:cNvSpPr>
            <a:spLocks/>
          </p:cNvSpPr>
          <p:nvPr/>
        </p:nvSpPr>
        <p:spPr bwMode="auto">
          <a:xfrm>
            <a:off x="2859628" y="3807981"/>
            <a:ext cx="8347391" cy="1089292"/>
          </a:xfrm>
          <a:custGeom>
            <a:avLst/>
            <a:gdLst>
              <a:gd name="T0" fmla="*/ 1839 w 1839"/>
              <a:gd name="T1" fmla="*/ 240 h 240"/>
              <a:gd name="T2" fmla="*/ 1839 w 1839"/>
              <a:gd name="T3" fmla="*/ 0 h 240"/>
              <a:gd name="T4" fmla="*/ 70 w 1839"/>
              <a:gd name="T5" fmla="*/ 0 h 240"/>
              <a:gd name="T6" fmla="*/ 0 w 1839"/>
              <a:gd name="T7" fmla="*/ 240 h 240"/>
              <a:gd name="T8" fmla="*/ 1839 w 1839"/>
              <a:gd name="T9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9" h="240">
                <a:moveTo>
                  <a:pt x="1839" y="240"/>
                </a:moveTo>
                <a:lnTo>
                  <a:pt x="1839" y="0"/>
                </a:lnTo>
                <a:lnTo>
                  <a:pt x="70" y="0"/>
                </a:lnTo>
                <a:lnTo>
                  <a:pt x="0" y="240"/>
                </a:lnTo>
                <a:lnTo>
                  <a:pt x="1839" y="24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B616B20A-EA3E-4269-9F5A-0ABD788114B8}"/>
              </a:ext>
            </a:extLst>
          </p:cNvPr>
          <p:cNvSpPr>
            <a:spLocks/>
          </p:cNvSpPr>
          <p:nvPr/>
        </p:nvSpPr>
        <p:spPr bwMode="auto">
          <a:xfrm>
            <a:off x="3177364" y="2714152"/>
            <a:ext cx="8029654" cy="1093832"/>
          </a:xfrm>
          <a:custGeom>
            <a:avLst/>
            <a:gdLst>
              <a:gd name="T0" fmla="*/ 1769 w 1769"/>
              <a:gd name="T1" fmla="*/ 241 h 241"/>
              <a:gd name="T2" fmla="*/ 1769 w 1769"/>
              <a:gd name="T3" fmla="*/ 0 h 241"/>
              <a:gd name="T4" fmla="*/ 72 w 1769"/>
              <a:gd name="T5" fmla="*/ 0 h 241"/>
              <a:gd name="T6" fmla="*/ 0 w 1769"/>
              <a:gd name="T7" fmla="*/ 241 h 241"/>
              <a:gd name="T8" fmla="*/ 1769 w 1769"/>
              <a:gd name="T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9" h="241">
                <a:moveTo>
                  <a:pt x="1769" y="241"/>
                </a:moveTo>
                <a:lnTo>
                  <a:pt x="1769" y="0"/>
                </a:lnTo>
                <a:lnTo>
                  <a:pt x="72" y="0"/>
                </a:lnTo>
                <a:lnTo>
                  <a:pt x="0" y="241"/>
                </a:lnTo>
                <a:lnTo>
                  <a:pt x="1769" y="241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6561291E-9B32-4CDC-96E6-71F0BEC7E0E1}"/>
              </a:ext>
            </a:extLst>
          </p:cNvPr>
          <p:cNvSpPr>
            <a:spLocks/>
          </p:cNvSpPr>
          <p:nvPr/>
        </p:nvSpPr>
        <p:spPr bwMode="auto">
          <a:xfrm>
            <a:off x="3504179" y="1615783"/>
            <a:ext cx="7702840" cy="1098369"/>
          </a:xfrm>
          <a:custGeom>
            <a:avLst/>
            <a:gdLst>
              <a:gd name="T0" fmla="*/ 1697 w 1697"/>
              <a:gd name="T1" fmla="*/ 242 h 242"/>
              <a:gd name="T2" fmla="*/ 1697 w 1697"/>
              <a:gd name="T3" fmla="*/ 0 h 242"/>
              <a:gd name="T4" fmla="*/ 70 w 1697"/>
              <a:gd name="T5" fmla="*/ 0 h 242"/>
              <a:gd name="T6" fmla="*/ 0 w 1697"/>
              <a:gd name="T7" fmla="*/ 242 h 242"/>
              <a:gd name="T8" fmla="*/ 1697 w 1697"/>
              <a:gd name="T9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7" h="242">
                <a:moveTo>
                  <a:pt x="1697" y="242"/>
                </a:moveTo>
                <a:lnTo>
                  <a:pt x="1697" y="0"/>
                </a:lnTo>
                <a:lnTo>
                  <a:pt x="70" y="0"/>
                </a:lnTo>
                <a:lnTo>
                  <a:pt x="0" y="242"/>
                </a:lnTo>
                <a:lnTo>
                  <a:pt x="1697" y="24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3685D37-8240-437A-B8AF-8A9DC5F924BE}"/>
              </a:ext>
            </a:extLst>
          </p:cNvPr>
          <p:cNvSpPr>
            <a:spLocks/>
          </p:cNvSpPr>
          <p:nvPr/>
        </p:nvSpPr>
        <p:spPr bwMode="auto">
          <a:xfrm>
            <a:off x="0" y="-1"/>
            <a:ext cx="4293981" cy="6858000"/>
          </a:xfrm>
          <a:custGeom>
            <a:avLst/>
            <a:gdLst>
              <a:gd name="connsiteX0" fmla="*/ 0 w 4293981"/>
              <a:gd name="connsiteY0" fmla="*/ 0 h 6858000"/>
              <a:gd name="connsiteX1" fmla="*/ 4293981 w 4293981"/>
              <a:gd name="connsiteY1" fmla="*/ 0 h 6858000"/>
              <a:gd name="connsiteX2" fmla="*/ 2283163 w 4293981"/>
              <a:gd name="connsiteY2" fmla="*/ 6858000 h 6858000"/>
              <a:gd name="connsiteX3" fmla="*/ 0 w 4293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981" h="6858000">
                <a:moveTo>
                  <a:pt x="0" y="0"/>
                </a:moveTo>
                <a:lnTo>
                  <a:pt x="4293981" y="0"/>
                </a:lnTo>
                <a:lnTo>
                  <a:pt x="22831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33400" dist="1524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81ECEB-B9F1-402D-8FA6-19A1230A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5" y="339011"/>
            <a:ext cx="10515600" cy="434975"/>
          </a:xfrm>
        </p:spPr>
        <p:txBody>
          <a:bodyPr/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100% </a:t>
            </a:r>
            <a:r>
              <a:rPr lang="en-US" dirty="0" err="1"/>
              <a:t>seguro</a:t>
            </a:r>
            <a:endParaRPr lang="id-ID" dirty="0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5A60989F-0697-4146-9CCA-CEB801D9D119}"/>
              </a:ext>
            </a:extLst>
          </p:cNvPr>
          <p:cNvSpPr>
            <a:spLocks/>
          </p:cNvSpPr>
          <p:nvPr/>
        </p:nvSpPr>
        <p:spPr bwMode="auto">
          <a:xfrm>
            <a:off x="671786" y="4561407"/>
            <a:ext cx="2292243" cy="1093832"/>
          </a:xfrm>
          <a:custGeom>
            <a:avLst/>
            <a:gdLst>
              <a:gd name="T0" fmla="*/ 8 w 267"/>
              <a:gd name="T1" fmla="*/ 48 h 127"/>
              <a:gd name="T2" fmla="*/ 59 w 267"/>
              <a:gd name="T3" fmla="*/ 0 h 127"/>
              <a:gd name="T4" fmla="*/ 267 w 267"/>
              <a:gd name="T5" fmla="*/ 0 h 127"/>
              <a:gd name="T6" fmla="*/ 229 w 267"/>
              <a:gd name="T7" fmla="*/ 127 h 127"/>
              <a:gd name="T8" fmla="*/ 59 w 267"/>
              <a:gd name="T9" fmla="*/ 127 h 127"/>
              <a:gd name="T10" fmla="*/ 8 w 267"/>
              <a:gd name="T11" fmla="*/ 79 h 127"/>
              <a:gd name="T12" fmla="*/ 8 w 267"/>
              <a:gd name="T13" fmla="*/ 48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" h="127">
                <a:moveTo>
                  <a:pt x="8" y="48"/>
                </a:moveTo>
                <a:cubicBezTo>
                  <a:pt x="59" y="0"/>
                  <a:pt x="59" y="0"/>
                  <a:pt x="59" y="0"/>
                </a:cubicBezTo>
                <a:cubicBezTo>
                  <a:pt x="267" y="0"/>
                  <a:pt x="267" y="0"/>
                  <a:pt x="267" y="0"/>
                </a:cubicBezTo>
                <a:cubicBezTo>
                  <a:pt x="229" y="127"/>
                  <a:pt x="229" y="127"/>
                  <a:pt x="229" y="127"/>
                </a:cubicBezTo>
                <a:cubicBezTo>
                  <a:pt x="59" y="127"/>
                  <a:pt x="59" y="127"/>
                  <a:pt x="59" y="127"/>
                </a:cubicBezTo>
                <a:cubicBezTo>
                  <a:pt x="8" y="79"/>
                  <a:pt x="8" y="79"/>
                  <a:pt x="8" y="79"/>
                </a:cubicBezTo>
                <a:cubicBezTo>
                  <a:pt x="0" y="71"/>
                  <a:pt x="0" y="57"/>
                  <a:pt x="8" y="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15AB82C8-EFF5-45C5-8AB2-B21CB0F70748}"/>
              </a:ext>
            </a:extLst>
          </p:cNvPr>
          <p:cNvSpPr>
            <a:spLocks/>
          </p:cNvSpPr>
          <p:nvPr/>
        </p:nvSpPr>
        <p:spPr bwMode="auto">
          <a:xfrm>
            <a:off x="989522" y="3472116"/>
            <a:ext cx="2292243" cy="1089292"/>
          </a:xfrm>
          <a:custGeom>
            <a:avLst/>
            <a:gdLst>
              <a:gd name="T0" fmla="*/ 9 w 267"/>
              <a:gd name="T1" fmla="*/ 48 h 127"/>
              <a:gd name="T2" fmla="*/ 60 w 267"/>
              <a:gd name="T3" fmla="*/ 0 h 127"/>
              <a:gd name="T4" fmla="*/ 267 w 267"/>
              <a:gd name="T5" fmla="*/ 0 h 127"/>
              <a:gd name="T6" fmla="*/ 230 w 267"/>
              <a:gd name="T7" fmla="*/ 127 h 127"/>
              <a:gd name="T8" fmla="*/ 60 w 267"/>
              <a:gd name="T9" fmla="*/ 127 h 127"/>
              <a:gd name="T10" fmla="*/ 9 w 267"/>
              <a:gd name="T11" fmla="*/ 79 h 127"/>
              <a:gd name="T12" fmla="*/ 9 w 267"/>
              <a:gd name="T13" fmla="*/ 48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" h="127">
                <a:moveTo>
                  <a:pt x="9" y="48"/>
                </a:moveTo>
                <a:cubicBezTo>
                  <a:pt x="60" y="0"/>
                  <a:pt x="60" y="0"/>
                  <a:pt x="60" y="0"/>
                </a:cubicBezTo>
                <a:cubicBezTo>
                  <a:pt x="267" y="0"/>
                  <a:pt x="267" y="0"/>
                  <a:pt x="267" y="0"/>
                </a:cubicBezTo>
                <a:cubicBezTo>
                  <a:pt x="230" y="127"/>
                  <a:pt x="230" y="127"/>
                  <a:pt x="230" y="127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9" y="79"/>
                  <a:pt x="9" y="79"/>
                  <a:pt x="9" y="79"/>
                </a:cubicBezTo>
                <a:cubicBezTo>
                  <a:pt x="0" y="70"/>
                  <a:pt x="0" y="56"/>
                  <a:pt x="9" y="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EC2CAD68-B7D6-4F31-9CB1-F69EFF6DA782}"/>
              </a:ext>
            </a:extLst>
          </p:cNvPr>
          <p:cNvSpPr>
            <a:spLocks/>
          </p:cNvSpPr>
          <p:nvPr/>
        </p:nvSpPr>
        <p:spPr bwMode="auto">
          <a:xfrm>
            <a:off x="1307258" y="2373747"/>
            <a:ext cx="2292243" cy="1098369"/>
          </a:xfrm>
          <a:custGeom>
            <a:avLst/>
            <a:gdLst>
              <a:gd name="T0" fmla="*/ 9 w 267"/>
              <a:gd name="T1" fmla="*/ 48 h 128"/>
              <a:gd name="T2" fmla="*/ 60 w 267"/>
              <a:gd name="T3" fmla="*/ 0 h 128"/>
              <a:gd name="T4" fmla="*/ 267 w 267"/>
              <a:gd name="T5" fmla="*/ 0 h 128"/>
              <a:gd name="T6" fmla="*/ 230 w 267"/>
              <a:gd name="T7" fmla="*/ 128 h 128"/>
              <a:gd name="T8" fmla="*/ 60 w 267"/>
              <a:gd name="T9" fmla="*/ 128 h 128"/>
              <a:gd name="T10" fmla="*/ 9 w 267"/>
              <a:gd name="T11" fmla="*/ 79 h 128"/>
              <a:gd name="T12" fmla="*/ 9 w 267"/>
              <a:gd name="T13" fmla="*/ 4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" h="128">
                <a:moveTo>
                  <a:pt x="9" y="48"/>
                </a:moveTo>
                <a:cubicBezTo>
                  <a:pt x="60" y="0"/>
                  <a:pt x="60" y="0"/>
                  <a:pt x="60" y="0"/>
                </a:cubicBezTo>
                <a:cubicBezTo>
                  <a:pt x="267" y="0"/>
                  <a:pt x="267" y="0"/>
                  <a:pt x="267" y="0"/>
                </a:cubicBezTo>
                <a:cubicBezTo>
                  <a:pt x="230" y="128"/>
                  <a:pt x="230" y="128"/>
                  <a:pt x="230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9" y="79"/>
                  <a:pt x="9" y="79"/>
                  <a:pt x="9" y="79"/>
                </a:cubicBezTo>
                <a:cubicBezTo>
                  <a:pt x="0" y="71"/>
                  <a:pt x="0" y="57"/>
                  <a:pt x="9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1CAB3A4C-A65D-43EE-9B52-6049533192D9}"/>
              </a:ext>
            </a:extLst>
          </p:cNvPr>
          <p:cNvSpPr>
            <a:spLocks/>
          </p:cNvSpPr>
          <p:nvPr/>
        </p:nvSpPr>
        <p:spPr bwMode="auto">
          <a:xfrm>
            <a:off x="1624995" y="1279918"/>
            <a:ext cx="2292243" cy="1093832"/>
          </a:xfrm>
          <a:custGeom>
            <a:avLst/>
            <a:gdLst>
              <a:gd name="T0" fmla="*/ 9 w 267"/>
              <a:gd name="T1" fmla="*/ 48 h 127"/>
              <a:gd name="T2" fmla="*/ 60 w 267"/>
              <a:gd name="T3" fmla="*/ 0 h 127"/>
              <a:gd name="T4" fmla="*/ 267 w 267"/>
              <a:gd name="T5" fmla="*/ 0 h 127"/>
              <a:gd name="T6" fmla="*/ 230 w 267"/>
              <a:gd name="T7" fmla="*/ 127 h 127"/>
              <a:gd name="T8" fmla="*/ 60 w 267"/>
              <a:gd name="T9" fmla="*/ 127 h 127"/>
              <a:gd name="T10" fmla="*/ 9 w 267"/>
              <a:gd name="T11" fmla="*/ 79 h 127"/>
              <a:gd name="T12" fmla="*/ 9 w 267"/>
              <a:gd name="T13" fmla="*/ 48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" h="127">
                <a:moveTo>
                  <a:pt x="9" y="48"/>
                </a:moveTo>
                <a:cubicBezTo>
                  <a:pt x="60" y="0"/>
                  <a:pt x="60" y="0"/>
                  <a:pt x="60" y="0"/>
                </a:cubicBezTo>
                <a:cubicBezTo>
                  <a:pt x="267" y="0"/>
                  <a:pt x="267" y="0"/>
                  <a:pt x="267" y="0"/>
                </a:cubicBezTo>
                <a:cubicBezTo>
                  <a:pt x="230" y="127"/>
                  <a:pt x="230" y="127"/>
                  <a:pt x="230" y="127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9" y="79"/>
                  <a:pt x="9" y="79"/>
                  <a:pt x="9" y="79"/>
                </a:cubicBezTo>
                <a:cubicBezTo>
                  <a:pt x="0" y="71"/>
                  <a:pt x="0" y="56"/>
                  <a:pt x="9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23DC805-DD7E-4493-8E82-8BA897DCCBE2}"/>
              </a:ext>
            </a:extLst>
          </p:cNvPr>
          <p:cNvGrpSpPr/>
          <p:nvPr/>
        </p:nvGrpSpPr>
        <p:grpSpPr>
          <a:xfrm>
            <a:off x="1960748" y="1562955"/>
            <a:ext cx="1644306" cy="523220"/>
            <a:chOff x="1023891" y="1562955"/>
            <a:chExt cx="1759589" cy="523220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96EE7D3-966D-4C43-BFBF-5ED1876B9CB6}"/>
                </a:ext>
              </a:extLst>
            </p:cNvPr>
            <p:cNvSpPr txBox="1"/>
            <p:nvPr/>
          </p:nvSpPr>
          <p:spPr>
            <a:xfrm>
              <a:off x="1896794" y="1581551"/>
              <a:ext cx="8866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Ataques</a:t>
              </a:r>
              <a:endParaRPr lang="id-ID" sz="12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F9FBB5A-AD30-4761-BC6D-A11E7D9299D2}"/>
                </a:ext>
              </a:extLst>
            </p:cNvPr>
            <p:cNvSpPr txBox="1"/>
            <p:nvPr/>
          </p:nvSpPr>
          <p:spPr>
            <a:xfrm>
              <a:off x="1023891" y="1562955"/>
              <a:ext cx="10032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28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60%</a:t>
              </a:r>
              <a:endParaRPr lang="id-ID" sz="20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A18D6B9-142E-4B91-A295-E47107428492}"/>
              </a:ext>
            </a:extLst>
          </p:cNvPr>
          <p:cNvGrpSpPr/>
          <p:nvPr/>
        </p:nvGrpSpPr>
        <p:grpSpPr>
          <a:xfrm>
            <a:off x="1656870" y="2657542"/>
            <a:ext cx="1651643" cy="523220"/>
            <a:chOff x="1023891" y="1562955"/>
            <a:chExt cx="1651643" cy="52322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C0F9304-3A11-4581-AFBE-4EF5D666E674}"/>
                </a:ext>
              </a:extLst>
            </p:cNvPr>
            <p:cNvSpPr txBox="1"/>
            <p:nvPr/>
          </p:nvSpPr>
          <p:spPr>
            <a:xfrm>
              <a:off x="1883696" y="1615147"/>
              <a:ext cx="7918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Custo</a:t>
              </a:r>
              <a:endParaRPr lang="id-ID" sz="12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309E9A8-66F0-41C0-B772-0220064B387E}"/>
                </a:ext>
              </a:extLst>
            </p:cNvPr>
            <p:cNvSpPr txBox="1"/>
            <p:nvPr/>
          </p:nvSpPr>
          <p:spPr>
            <a:xfrm>
              <a:off x="1023891" y="1562955"/>
              <a:ext cx="8598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28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53%</a:t>
              </a:r>
              <a:endParaRPr lang="id-ID" sz="20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DE4D401-A56A-4AAF-AA87-1F3FCCE74940}"/>
              </a:ext>
            </a:extLst>
          </p:cNvPr>
          <p:cNvGrpSpPr/>
          <p:nvPr/>
        </p:nvGrpSpPr>
        <p:grpSpPr>
          <a:xfrm>
            <a:off x="1352993" y="3752129"/>
            <a:ext cx="1717777" cy="523220"/>
            <a:chOff x="1023891" y="1562955"/>
            <a:chExt cx="1717777" cy="52322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8E98C35-3ED2-4610-872A-534EBCB99FE8}"/>
                </a:ext>
              </a:extLst>
            </p:cNvPr>
            <p:cNvSpPr txBox="1"/>
            <p:nvPr/>
          </p:nvSpPr>
          <p:spPr>
            <a:xfrm>
              <a:off x="1961515" y="1596001"/>
              <a:ext cx="7801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Bilhões</a:t>
              </a:r>
              <a:endParaRPr lang="id-ID" sz="12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0856003-8E86-4705-AD61-322FA5B46F1C}"/>
                </a:ext>
              </a:extLst>
            </p:cNvPr>
            <p:cNvSpPr txBox="1"/>
            <p:nvPr/>
          </p:nvSpPr>
          <p:spPr>
            <a:xfrm>
              <a:off x="1023891" y="1562955"/>
              <a:ext cx="10570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28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$124</a:t>
              </a:r>
              <a:endParaRPr lang="id-ID" sz="20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9079884-B6AF-4EF0-9502-20796E56D88E}"/>
              </a:ext>
            </a:extLst>
          </p:cNvPr>
          <p:cNvGrpSpPr/>
          <p:nvPr/>
        </p:nvGrpSpPr>
        <p:grpSpPr>
          <a:xfrm>
            <a:off x="1049116" y="4846716"/>
            <a:ext cx="1651643" cy="523220"/>
            <a:chOff x="1023891" y="1562955"/>
            <a:chExt cx="1651643" cy="52322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BCC949-5D08-4734-AAB8-32DA93D8D292}"/>
                </a:ext>
              </a:extLst>
            </p:cNvPr>
            <p:cNvSpPr txBox="1"/>
            <p:nvPr/>
          </p:nvSpPr>
          <p:spPr>
            <a:xfrm>
              <a:off x="1618445" y="1596001"/>
              <a:ext cx="1057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2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Bilhões de registros</a:t>
              </a:r>
              <a:endParaRPr lang="id-ID" sz="12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D88A52C-D21F-4605-A581-2D052B7F420C}"/>
                </a:ext>
              </a:extLst>
            </p:cNvPr>
            <p:cNvSpPr txBox="1"/>
            <p:nvPr/>
          </p:nvSpPr>
          <p:spPr>
            <a:xfrm>
              <a:off x="1023891" y="1562955"/>
              <a:ext cx="6532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28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~8</a:t>
              </a:r>
              <a:endParaRPr lang="id-ID" sz="20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E7AB7D-9C99-4933-8287-DC4FF35CD217}"/>
              </a:ext>
            </a:extLst>
          </p:cNvPr>
          <p:cNvGrpSpPr/>
          <p:nvPr/>
        </p:nvGrpSpPr>
        <p:grpSpPr>
          <a:xfrm>
            <a:off x="3044109" y="5082851"/>
            <a:ext cx="7656352" cy="577862"/>
            <a:chOff x="2457450" y="1707819"/>
            <a:chExt cx="8258175" cy="57786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AF331A8-373F-4BC3-8292-3F18E345965B}"/>
                </a:ext>
              </a:extLst>
            </p:cNvPr>
            <p:cNvSpPr txBox="1"/>
            <p:nvPr/>
          </p:nvSpPr>
          <p:spPr>
            <a:xfrm>
              <a:off x="2457451" y="1707819"/>
              <a:ext cx="825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7.9 billhões de registros vazados em 2019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8A0E8B-171D-40B6-BE96-422449869189}"/>
                </a:ext>
              </a:extLst>
            </p:cNvPr>
            <p:cNvSpPr txBox="1"/>
            <p:nvPr/>
          </p:nvSpPr>
          <p:spPr>
            <a:xfrm>
              <a:off x="2457450" y="2039460"/>
              <a:ext cx="8258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Incluindo cartão de crédito, endereços, telefones e senhas.</a:t>
              </a:r>
              <a:endParaRPr lang="id-ID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6E511A7-6188-4CC2-A47E-AC6AF7CAC29B}"/>
              </a:ext>
            </a:extLst>
          </p:cNvPr>
          <p:cNvGrpSpPr/>
          <p:nvPr/>
        </p:nvGrpSpPr>
        <p:grpSpPr>
          <a:xfrm>
            <a:off x="3538411" y="3999005"/>
            <a:ext cx="7162050" cy="577862"/>
            <a:chOff x="2457450" y="1707819"/>
            <a:chExt cx="8258175" cy="57786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D0F650-C75A-41C5-816D-7FC401B4DEC6}"/>
                </a:ext>
              </a:extLst>
            </p:cNvPr>
            <p:cNvSpPr txBox="1"/>
            <p:nvPr/>
          </p:nvSpPr>
          <p:spPr>
            <a:xfrm>
              <a:off x="2457451" y="1707819"/>
              <a:ext cx="825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124 </a:t>
              </a:r>
              <a:r>
                <a:rPr lang="en-US" sz="1400" dirty="0" err="1">
                  <a:solidFill>
                    <a:schemeClr val="bg1"/>
                  </a:solidFill>
                  <a:latin typeface="Raleway SemiBold" panose="020B0703030101060003" pitchFamily="34" charset="0"/>
                </a:rPr>
                <a:t>bilhões</a:t>
              </a:r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aleway SemiBold" panose="020B0703030101060003" pitchFamily="34" charset="0"/>
                </a:rPr>
                <a:t>gastos</a:t>
              </a:r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 com cybersecurity </a:t>
              </a:r>
              <a:r>
                <a:rPr lang="en-US" sz="1400" dirty="0" err="1">
                  <a:solidFill>
                    <a:schemeClr val="bg1"/>
                  </a:solidFill>
                  <a:latin typeface="Raleway SemiBold" panose="020B0703030101060003" pitchFamily="34" charset="0"/>
                </a:rPr>
                <a:t>em</a:t>
              </a:r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 2019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086F35E-63F2-46ED-B203-EEFED0AF7511}"/>
                </a:ext>
              </a:extLst>
            </p:cNvPr>
            <p:cNvSpPr txBox="1"/>
            <p:nvPr/>
          </p:nvSpPr>
          <p:spPr>
            <a:xfrm>
              <a:off x="2457450" y="2039460"/>
              <a:ext cx="8258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Estima-se que no final de 2021 o acumulado entre 2017 e 2021 seja de 1tri</a:t>
              </a:r>
              <a:endParaRPr lang="id-ID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5B452A0-963D-4441-8E5C-1F8D74F914EB}"/>
              </a:ext>
            </a:extLst>
          </p:cNvPr>
          <p:cNvGrpSpPr/>
          <p:nvPr/>
        </p:nvGrpSpPr>
        <p:grpSpPr>
          <a:xfrm>
            <a:off x="3942454" y="2915160"/>
            <a:ext cx="6758007" cy="577862"/>
            <a:chOff x="2457450" y="1707819"/>
            <a:chExt cx="8258175" cy="57786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D662A3-8FD6-496B-8036-94DF9A05DF36}"/>
                </a:ext>
              </a:extLst>
            </p:cNvPr>
            <p:cNvSpPr txBox="1"/>
            <p:nvPr/>
          </p:nvSpPr>
          <p:spPr>
            <a:xfrm>
              <a:off x="2457451" y="1707819"/>
              <a:ext cx="825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53% dos ataques resulta em danos acima de $500k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CB93B8F-0502-4D42-AB63-3FD63D7FF33B}"/>
                </a:ext>
              </a:extLst>
            </p:cNvPr>
            <p:cNvSpPr txBox="1"/>
            <p:nvPr/>
          </p:nvSpPr>
          <p:spPr>
            <a:xfrm>
              <a:off x="2457450" y="2039460"/>
              <a:ext cx="8258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Além de outros outras perdas não mensuradas.</a:t>
              </a:r>
              <a:endParaRPr lang="id-ID" sz="10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56B5FE9-5A45-425C-8AAD-2538C2F165E7}"/>
              </a:ext>
            </a:extLst>
          </p:cNvPr>
          <p:cNvGrpSpPr/>
          <p:nvPr/>
        </p:nvGrpSpPr>
        <p:grpSpPr>
          <a:xfrm>
            <a:off x="4537008" y="1831315"/>
            <a:ext cx="6163453" cy="577862"/>
            <a:chOff x="2457450" y="1707819"/>
            <a:chExt cx="8258175" cy="57786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376E14E-215D-49D7-96E5-C44314A068C6}"/>
                </a:ext>
              </a:extLst>
            </p:cNvPr>
            <p:cNvSpPr txBox="1"/>
            <p:nvPr/>
          </p:nvSpPr>
          <p:spPr>
            <a:xfrm>
              <a:off x="2457451" y="1707819"/>
              <a:ext cx="825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60% dos </a:t>
              </a:r>
              <a:r>
                <a:rPr lang="en-US" sz="1400" dirty="0" err="1">
                  <a:solidFill>
                    <a:schemeClr val="bg1"/>
                  </a:solidFill>
                  <a:latin typeface="Raleway SemiBold" panose="020B0703030101060003" pitchFamily="34" charset="0"/>
                </a:rPr>
                <a:t>ataques</a:t>
              </a:r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aleway SemiBold" panose="020B0703030101060003" pitchFamily="34" charset="0"/>
                </a:rPr>
                <a:t>são</a:t>
              </a:r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Raleway SemiBold" panose="020B0703030101060003" pitchFamily="34" charset="0"/>
                </a:rPr>
                <a:t>provenientes</a:t>
              </a:r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Raleway SemiBold" panose="020B0703030101060003" pitchFamily="34" charset="0"/>
                </a:rPr>
                <a:t>funcionários</a:t>
              </a:r>
              <a:r>
                <a:rPr lang="en-US" sz="1400" dirty="0">
                  <a:solidFill>
                    <a:schemeClr val="bg1"/>
                  </a:solidFill>
                  <a:latin typeface="Raleway SemiBold" panose="020B0703030101060003" pitchFamily="34" charset="0"/>
                </a:rPr>
                <a:t> e ex-</a:t>
              </a:r>
              <a:r>
                <a:rPr lang="en-US" sz="1400" dirty="0" err="1">
                  <a:solidFill>
                    <a:schemeClr val="bg1"/>
                  </a:solidFill>
                  <a:latin typeface="Raleway SemiBold" panose="020B0703030101060003" pitchFamily="34" charset="0"/>
                </a:rPr>
                <a:t>funcionários</a:t>
              </a:r>
              <a:endParaRPr lang="id-ID" sz="1400" dirty="0">
                <a:solidFill>
                  <a:schemeClr val="bg1"/>
                </a:solidFill>
                <a:latin typeface="Raleway SemiBold" panose="020B0703030101060003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6566B9A-82C0-440C-A53B-165A996F6351}"/>
                </a:ext>
              </a:extLst>
            </p:cNvPr>
            <p:cNvSpPr txBox="1"/>
            <p:nvPr/>
          </p:nvSpPr>
          <p:spPr>
            <a:xfrm>
              <a:off x="2457450" y="2039460"/>
              <a:ext cx="8258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sz="10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75% são intencionais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577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5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Uma imagem contendo ao ar livre, avião, aeronave, voando&#10;&#10;Descrição gerada automaticamente">
            <a:extLst>
              <a:ext uri="{FF2B5EF4-FFF2-40B4-BE49-F238E27FC236}">
                <a16:creationId xmlns:a16="http://schemas.microsoft.com/office/drawing/2014/main" id="{7676333F-58D8-4ACB-BA65-7CE80DBA85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1" b="19441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4EB27-C2CA-41CF-AC12-2AB1BE972571}"/>
              </a:ext>
            </a:extLst>
          </p:cNvPr>
          <p:cNvSpPr/>
          <p:nvPr/>
        </p:nvSpPr>
        <p:spPr>
          <a:xfrm>
            <a:off x="4099034" y="1439917"/>
            <a:ext cx="5665076" cy="397816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76272-BF24-47BC-A4EE-68B7442F2D3A}"/>
              </a:ext>
            </a:extLst>
          </p:cNvPr>
          <p:cNvSpPr txBox="1"/>
          <p:nvPr/>
        </p:nvSpPr>
        <p:spPr>
          <a:xfrm>
            <a:off x="4965424" y="3701708"/>
            <a:ext cx="3884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ExtraBold" panose="020B0903030101060003" pitchFamily="34" charset="0"/>
              </a:rPr>
              <a:t>Uma </a:t>
            </a:r>
            <a:r>
              <a:rPr lang="en-US" sz="2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segunda</a:t>
            </a:r>
            <a:r>
              <a:rPr lang="en-US" sz="20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linha</a:t>
            </a:r>
            <a:r>
              <a:rPr lang="en-US" sz="2000" dirty="0">
                <a:solidFill>
                  <a:schemeClr val="bg1"/>
                </a:solidFill>
                <a:latin typeface="Raleway ExtraBold" panose="020B0903030101060003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defesa</a:t>
            </a:r>
            <a:endParaRPr lang="id-ID" sz="20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0CC0C-0E7D-4CA8-829A-92540C2236EA}"/>
              </a:ext>
            </a:extLst>
          </p:cNvPr>
          <p:cNvSpPr txBox="1"/>
          <p:nvPr/>
        </p:nvSpPr>
        <p:spPr>
          <a:xfrm>
            <a:off x="4965424" y="2007495"/>
            <a:ext cx="388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aleway ExtraBold" panose="020B0903030101060003" pitchFamily="34" charset="0"/>
              </a:rPr>
              <a:t>Password</a:t>
            </a:r>
            <a:endParaRPr lang="id-ID" sz="40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55D5C-3AEE-42C5-8D43-05889D1AB62B}"/>
              </a:ext>
            </a:extLst>
          </p:cNvPr>
          <p:cNvSpPr/>
          <p:nvPr/>
        </p:nvSpPr>
        <p:spPr>
          <a:xfrm>
            <a:off x="10470574" y="1439917"/>
            <a:ext cx="319852" cy="3978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0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imagem contendo no interior, quarto, mesa, cadeira&#10;&#10;Descrição gerada automaticamente">
            <a:extLst>
              <a:ext uri="{FF2B5EF4-FFF2-40B4-BE49-F238E27FC236}">
                <a16:creationId xmlns:a16="http://schemas.microsoft.com/office/drawing/2014/main" id="{0FCE667F-73FC-43F8-B6F3-567F676419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r="4121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751039-9D06-4D79-894B-8E130084DDB7}"/>
              </a:ext>
            </a:extLst>
          </p:cNvPr>
          <p:cNvSpPr/>
          <p:nvPr/>
        </p:nvSpPr>
        <p:spPr>
          <a:xfrm>
            <a:off x="0" y="3467100"/>
            <a:ext cx="3390900" cy="33909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23A424-B6FC-470C-9803-0D67879295A7}"/>
              </a:ext>
            </a:extLst>
          </p:cNvPr>
          <p:cNvSpPr>
            <a:spLocks/>
          </p:cNvSpPr>
          <p:nvPr/>
        </p:nvSpPr>
        <p:spPr bwMode="auto">
          <a:xfrm>
            <a:off x="3390899" y="3467100"/>
            <a:ext cx="8801100" cy="3390900"/>
          </a:xfrm>
          <a:custGeom>
            <a:avLst/>
            <a:gdLst>
              <a:gd name="connsiteX0" fmla="*/ 0 w 8801100"/>
              <a:gd name="connsiteY0" fmla="*/ 0 h 3390900"/>
              <a:gd name="connsiteX1" fmla="*/ 8801100 w 8801100"/>
              <a:gd name="connsiteY1" fmla="*/ 0 h 3390900"/>
              <a:gd name="connsiteX2" fmla="*/ 8801100 w 8801100"/>
              <a:gd name="connsiteY2" fmla="*/ 3390900 h 3390900"/>
              <a:gd name="connsiteX3" fmla="*/ 0 w 8801100"/>
              <a:gd name="connsiteY3" fmla="*/ 339090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1100" h="3390900">
                <a:moveTo>
                  <a:pt x="0" y="0"/>
                </a:moveTo>
                <a:lnTo>
                  <a:pt x="8801100" y="0"/>
                </a:lnTo>
                <a:lnTo>
                  <a:pt x="8801100" y="3390900"/>
                </a:lnTo>
                <a:lnTo>
                  <a:pt x="0" y="33909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C3395-3785-4545-BA34-E040E28D8FB3}"/>
              </a:ext>
            </a:extLst>
          </p:cNvPr>
          <p:cNvSpPr txBox="1"/>
          <p:nvPr/>
        </p:nvSpPr>
        <p:spPr>
          <a:xfrm>
            <a:off x="4399409" y="4959692"/>
            <a:ext cx="362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Backup do banco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E7FFC4-07DC-4508-96FE-CA5A29212F96}"/>
              </a:ext>
            </a:extLst>
          </p:cNvPr>
          <p:cNvSpPr txBox="1"/>
          <p:nvPr/>
        </p:nvSpPr>
        <p:spPr>
          <a:xfrm>
            <a:off x="4399410" y="5403963"/>
            <a:ext cx="305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DBA</a:t>
            </a:r>
            <a:endParaRPr lang="id-ID" sz="1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A18E1-6E71-4391-B629-1F2364156323}"/>
              </a:ext>
            </a:extLst>
          </p:cNvPr>
          <p:cNvSpPr txBox="1"/>
          <p:nvPr/>
        </p:nvSpPr>
        <p:spPr>
          <a:xfrm>
            <a:off x="4403990" y="4089221"/>
            <a:ext cx="5802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Nossas</a:t>
            </a:r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aplicações</a:t>
            </a:r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são</a:t>
            </a:r>
            <a:r>
              <a:rPr lang="en-US" sz="24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Raleway ExtraBold" panose="020B0903030101060003" pitchFamily="34" charset="0"/>
              </a:rPr>
              <a:t>Inseguras</a:t>
            </a:r>
            <a:endParaRPr lang="id-ID" sz="24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A7561-81E9-41FD-9CD8-DDF56892C67E}"/>
              </a:ext>
            </a:extLst>
          </p:cNvPr>
          <p:cNvSpPr txBox="1"/>
          <p:nvPr/>
        </p:nvSpPr>
        <p:spPr>
          <a:xfrm>
            <a:off x="7608765" y="4959691"/>
            <a:ext cx="305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Sysadmin</a:t>
            </a:r>
            <a:endParaRPr lang="id-ID" sz="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72246-A600-457E-B92E-50C87EB1940B}"/>
              </a:ext>
            </a:extLst>
          </p:cNvPr>
          <p:cNvSpPr txBox="1"/>
          <p:nvPr/>
        </p:nvSpPr>
        <p:spPr>
          <a:xfrm>
            <a:off x="567482" y="4747051"/>
            <a:ext cx="221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Somos</a:t>
            </a:r>
            <a:r>
              <a:rPr lang="en-US" sz="1600" dirty="0">
                <a:solidFill>
                  <a:schemeClr val="bg1"/>
                </a:solidFill>
                <a:latin typeface="Raleway ExtraBold" panose="020B0903030101060003" pitchFamily="34" charset="0"/>
              </a:rPr>
              <a:t> a ultima </a:t>
            </a:r>
            <a:r>
              <a:rPr lang="en-US" sz="16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linha</a:t>
            </a:r>
            <a:r>
              <a:rPr lang="en-US" sz="1600" dirty="0">
                <a:solidFill>
                  <a:schemeClr val="bg1"/>
                </a:solidFill>
                <a:latin typeface="Raleway ExtraBold" panose="020B0903030101060003" pitchFamily="34" charset="0"/>
              </a:rPr>
              <a:t> de </a:t>
            </a:r>
            <a:r>
              <a:rPr lang="en-US" sz="16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defesa</a:t>
            </a:r>
            <a:r>
              <a:rPr lang="en-US" sz="1600" dirty="0">
                <a:solidFill>
                  <a:schemeClr val="bg1"/>
                </a:solidFill>
                <a:latin typeface="Raleway ExtraBold" panose="020B0903030101060003" pitchFamily="34" charset="0"/>
              </a:rPr>
              <a:t>. 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5B5F249A-2BB5-49A4-B335-40E792C35F32}"/>
              </a:ext>
            </a:extLst>
          </p:cNvPr>
          <p:cNvSpPr txBox="1"/>
          <p:nvPr/>
        </p:nvSpPr>
        <p:spPr>
          <a:xfrm>
            <a:off x="7608765" y="5403963"/>
            <a:ext cx="305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Code Injection</a:t>
            </a:r>
            <a:endParaRPr lang="id-ID" sz="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1E965B1-0A6B-4A24-BF89-66D0F70052CA}"/>
              </a:ext>
            </a:extLst>
          </p:cNvPr>
          <p:cNvSpPr txBox="1"/>
          <p:nvPr/>
        </p:nvSpPr>
        <p:spPr>
          <a:xfrm>
            <a:off x="4399409" y="5848234"/>
            <a:ext cx="305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Servidor</a:t>
            </a:r>
            <a:endParaRPr lang="id-ID" sz="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8B9CD79-5544-4B77-9330-D3A39C7DEB83}"/>
              </a:ext>
            </a:extLst>
          </p:cNvPr>
          <p:cNvSpPr txBox="1"/>
          <p:nvPr/>
        </p:nvSpPr>
        <p:spPr>
          <a:xfrm>
            <a:off x="7608765" y="5848234"/>
            <a:ext cx="305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Rede (Network </a:t>
            </a:r>
            <a:r>
              <a:rPr lang="en-US" sz="14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interna</a:t>
            </a:r>
            <a:r>
              <a:rPr lang="en-US" sz="1400" dirty="0">
                <a:solidFill>
                  <a:schemeClr val="bg1"/>
                </a:solidFill>
                <a:latin typeface="Raleway ExtraBold" panose="020B0903030101060003" pitchFamily="34" charset="0"/>
              </a:rPr>
              <a:t>)</a:t>
            </a:r>
            <a:endParaRPr lang="id-ID" sz="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04AE3B9-A32B-4510-BFAA-E456D83B6698}"/>
              </a:ext>
            </a:extLst>
          </p:cNvPr>
          <p:cNvSpPr txBox="1"/>
          <p:nvPr/>
        </p:nvSpPr>
        <p:spPr>
          <a:xfrm>
            <a:off x="567482" y="5557851"/>
            <a:ext cx="2218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Portanto</a:t>
            </a:r>
            <a:r>
              <a:rPr lang="en-US" sz="1600" dirty="0">
                <a:solidFill>
                  <a:schemeClr val="bg1"/>
                </a:solidFill>
                <a:latin typeface="Raleway ExtraBold" panose="020B0903030101060003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temos</a:t>
            </a:r>
            <a:r>
              <a:rPr lang="en-US" sz="1600" dirty="0">
                <a:solidFill>
                  <a:schemeClr val="bg1"/>
                </a:solidFill>
                <a:latin typeface="Raleway ExtraBold" panose="020B0903030101060003" pitchFamily="34" charset="0"/>
              </a:rPr>
              <a:t> a </a:t>
            </a:r>
            <a:r>
              <a:rPr lang="en-US" sz="16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maior</a:t>
            </a:r>
            <a:r>
              <a:rPr lang="en-US" sz="1600" dirty="0">
                <a:solidFill>
                  <a:schemeClr val="bg1"/>
                </a:solidFill>
                <a:latin typeface="Raleway ExtraBold" panose="020B0903030101060003" pitchFamily="34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parte</a:t>
            </a:r>
            <a:r>
              <a:rPr lang="en-US" sz="1600" dirty="0">
                <a:solidFill>
                  <a:schemeClr val="bg1"/>
                </a:solidFill>
                <a:latin typeface="Raleway ExtraBold" panose="020B0903030101060003" pitchFamily="34" charset="0"/>
              </a:rPr>
              <a:t> da </a:t>
            </a:r>
            <a:r>
              <a:rPr lang="en-US" sz="16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responsabilidade</a:t>
            </a:r>
            <a:endParaRPr lang="en-US" sz="1600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28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 descr="Uma imagem contendo material de construção, edifício, pedra&#10;&#10;Descrição gerada automaticamente">
            <a:extLst>
              <a:ext uri="{FF2B5EF4-FFF2-40B4-BE49-F238E27FC236}">
                <a16:creationId xmlns:a16="http://schemas.microsoft.com/office/drawing/2014/main" id="{E3B9AE3A-C326-4E53-9870-03ABFA59B4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8750"/>
          <a:stretch>
            <a:fillRect/>
          </a:stretch>
        </p:blipFill>
        <p:spPr/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E8E78A25-EB13-4870-B6F9-F933754E932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7554326" cy="6858000"/>
          </a:xfrm>
          <a:custGeom>
            <a:avLst/>
            <a:gdLst>
              <a:gd name="T0" fmla="*/ 2243 w 2243"/>
              <a:gd name="T1" fmla="*/ 0 h 2038"/>
              <a:gd name="T2" fmla="*/ 1399 w 2243"/>
              <a:gd name="T3" fmla="*/ 2038 h 2038"/>
              <a:gd name="T4" fmla="*/ 0 w 2243"/>
              <a:gd name="T5" fmla="*/ 2038 h 2038"/>
              <a:gd name="T6" fmla="*/ 0 w 2243"/>
              <a:gd name="T7" fmla="*/ 0 h 2038"/>
              <a:gd name="T8" fmla="*/ 2243 w 2243"/>
              <a:gd name="T9" fmla="*/ 0 h 2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3" h="2038">
                <a:moveTo>
                  <a:pt x="2243" y="0"/>
                </a:moveTo>
                <a:lnTo>
                  <a:pt x="1399" y="2038"/>
                </a:lnTo>
                <a:lnTo>
                  <a:pt x="0" y="2038"/>
                </a:lnTo>
                <a:lnTo>
                  <a:pt x="0" y="0"/>
                </a:lnTo>
                <a:lnTo>
                  <a:pt x="224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Lato Light" panose="020F05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FE9D40-DDC5-4318-82C1-F3FE6EF4C0DF}"/>
              </a:ext>
            </a:extLst>
          </p:cNvPr>
          <p:cNvGrpSpPr/>
          <p:nvPr/>
        </p:nvGrpSpPr>
        <p:grpSpPr>
          <a:xfrm>
            <a:off x="4711771" y="0"/>
            <a:ext cx="6543937" cy="6858000"/>
            <a:chOff x="4711771" y="0"/>
            <a:chExt cx="6543937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3C80783-DED2-4F6D-A981-34E1FE833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71" y="0"/>
              <a:ext cx="4688194" cy="6858000"/>
            </a:xfrm>
            <a:custGeom>
              <a:avLst/>
              <a:gdLst>
                <a:gd name="T0" fmla="*/ 1392 w 1392"/>
                <a:gd name="T1" fmla="*/ 0 h 2038"/>
                <a:gd name="T2" fmla="*/ 549 w 1392"/>
                <a:gd name="T3" fmla="*/ 2038 h 2038"/>
                <a:gd name="T4" fmla="*/ 0 w 1392"/>
                <a:gd name="T5" fmla="*/ 2038 h 2038"/>
                <a:gd name="T6" fmla="*/ 844 w 1392"/>
                <a:gd name="T7" fmla="*/ 0 h 2038"/>
                <a:gd name="T8" fmla="*/ 1392 w 1392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2" h="2038">
                  <a:moveTo>
                    <a:pt x="1392" y="0"/>
                  </a:moveTo>
                  <a:lnTo>
                    <a:pt x="549" y="2038"/>
                  </a:lnTo>
                  <a:lnTo>
                    <a:pt x="0" y="2038"/>
                  </a:lnTo>
                  <a:lnTo>
                    <a:pt x="844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tx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8743851-3C20-4F0C-AE52-4C2FAF460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778" y="0"/>
              <a:ext cx="4694930" cy="6858000"/>
            </a:xfrm>
            <a:custGeom>
              <a:avLst/>
              <a:gdLst>
                <a:gd name="T0" fmla="*/ 1394 w 1394"/>
                <a:gd name="T1" fmla="*/ 0 h 2038"/>
                <a:gd name="T2" fmla="*/ 550 w 1394"/>
                <a:gd name="T3" fmla="*/ 2038 h 2038"/>
                <a:gd name="T4" fmla="*/ 0 w 1394"/>
                <a:gd name="T5" fmla="*/ 2038 h 2038"/>
                <a:gd name="T6" fmla="*/ 843 w 1394"/>
                <a:gd name="T7" fmla="*/ 0 h 2038"/>
                <a:gd name="T8" fmla="*/ 1394 w 1394"/>
                <a:gd name="T9" fmla="*/ 0 h 2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4" h="2038">
                  <a:moveTo>
                    <a:pt x="1394" y="0"/>
                  </a:moveTo>
                  <a:lnTo>
                    <a:pt x="550" y="2038"/>
                  </a:lnTo>
                  <a:lnTo>
                    <a:pt x="0" y="2038"/>
                  </a:lnTo>
                  <a:lnTo>
                    <a:pt x="843" y="0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BB02993-AD25-4C78-BF59-17F45455EDFD}"/>
              </a:ext>
            </a:extLst>
          </p:cNvPr>
          <p:cNvSpPr txBox="1"/>
          <p:nvPr/>
        </p:nvSpPr>
        <p:spPr>
          <a:xfrm>
            <a:off x="1199665" y="1022033"/>
            <a:ext cx="5361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Como </a:t>
            </a:r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armazenar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senha</a:t>
            </a:r>
            <a:r>
              <a:rPr lang="en-US" sz="3200" dirty="0">
                <a:solidFill>
                  <a:schemeClr val="bg1"/>
                </a:solidFill>
                <a:latin typeface="Raleway ExtraBold" panose="020B0903030101060003" pitchFamily="34" charset="0"/>
              </a:rPr>
              <a:t>?</a:t>
            </a:r>
            <a:endParaRPr lang="id-ID" sz="3200" dirty="0">
              <a:solidFill>
                <a:schemeClr val="accent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5E183A-2778-4764-8625-BE775E9ED03D}"/>
              </a:ext>
            </a:extLst>
          </p:cNvPr>
          <p:cNvSpPr txBox="1"/>
          <p:nvPr/>
        </p:nvSpPr>
        <p:spPr>
          <a:xfrm>
            <a:off x="1114199" y="1939133"/>
            <a:ext cx="372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 </a:t>
            </a:r>
            <a:r>
              <a:rPr lang="en-US" sz="14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jeito</a:t>
            </a:r>
            <a:r>
              <a:rPr lang="en-US" sz="14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errado</a:t>
            </a:r>
            <a:endParaRPr lang="id-ID" sz="14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4FC67CB-766E-47D0-91E9-55FBC6C3F9BE}"/>
              </a:ext>
            </a:extLst>
          </p:cNvPr>
          <p:cNvSpPr/>
          <p:nvPr/>
        </p:nvSpPr>
        <p:spPr>
          <a:xfrm rot="16200000">
            <a:off x="5607832" y="3202723"/>
            <a:ext cx="878340" cy="757188"/>
          </a:xfrm>
          <a:prstGeom prst="hexagon">
            <a:avLst/>
          </a:prstGeom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01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14AE1548-0131-4372-90A4-9CE03F924850}"/>
              </a:ext>
            </a:extLst>
          </p:cNvPr>
          <p:cNvSpPr/>
          <p:nvPr/>
        </p:nvSpPr>
        <p:spPr>
          <a:xfrm rot="16200000">
            <a:off x="5093981" y="4355095"/>
            <a:ext cx="878340" cy="757188"/>
          </a:xfrm>
          <a:prstGeom prst="hexagon">
            <a:avLst/>
          </a:prstGeom>
          <a:solidFill>
            <a:schemeClr val="accent2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02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2DA795B8-5D4F-4308-A74C-C5D693AD8073}"/>
              </a:ext>
            </a:extLst>
          </p:cNvPr>
          <p:cNvSpPr/>
          <p:nvPr/>
        </p:nvSpPr>
        <p:spPr>
          <a:xfrm rot="16200000">
            <a:off x="4580130" y="5507466"/>
            <a:ext cx="878340" cy="757188"/>
          </a:xfrm>
          <a:prstGeom prst="hexagon">
            <a:avLst/>
          </a:prstGeom>
          <a:solidFill>
            <a:schemeClr val="accent3"/>
          </a:solidFill>
          <a:ln>
            <a:noFill/>
          </a:ln>
          <a:effectLst>
            <a:outerShdw blurRad="152400" dist="101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>
                <a:latin typeface="Raleway SemiBold" panose="020B0703030101060003" pitchFamily="34" charset="0"/>
              </a:rPr>
              <a:t>03</a:t>
            </a:r>
            <a:endParaRPr lang="id-ID" sz="2400" dirty="0">
              <a:latin typeface="Raleway SemiBold" panose="020B07030301010600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23C1F2-FE38-4A4F-B316-769228A47685}"/>
              </a:ext>
            </a:extLst>
          </p:cNvPr>
          <p:cNvGrpSpPr/>
          <p:nvPr/>
        </p:nvGrpSpPr>
        <p:grpSpPr>
          <a:xfrm>
            <a:off x="1199665" y="3250440"/>
            <a:ext cx="4075769" cy="550293"/>
            <a:chOff x="7881565" y="3094151"/>
            <a:chExt cx="4600241" cy="55029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805FAF-1256-4196-8FAB-790F0CE7E1C9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Plain text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7607C4-40B3-40FD-8ED3-499D2209905C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Nunca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404A5A-C4EF-4F35-9312-C634FF710917}"/>
              </a:ext>
            </a:extLst>
          </p:cNvPr>
          <p:cNvGrpSpPr/>
          <p:nvPr/>
        </p:nvGrpSpPr>
        <p:grpSpPr>
          <a:xfrm>
            <a:off x="1199665" y="4396986"/>
            <a:ext cx="3562195" cy="550293"/>
            <a:chOff x="7881565" y="3094151"/>
            <a:chExt cx="4600241" cy="55029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9AF9DC-E1F7-4E38-B9A5-C8286C5FEDD1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  <a:latin typeface="Raleway ExtraBold" panose="020B0903030101060003" pitchFamily="34" charset="0"/>
                </a:rPr>
                <a:t>Encoded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8712F6-CBD3-4EC6-8479-F90FDEEF0E8B}"/>
                </a:ext>
              </a:extLst>
            </p:cNvPr>
            <p:cNvSpPr txBox="1"/>
            <p:nvPr/>
          </p:nvSpPr>
          <p:spPr>
            <a:xfrm>
              <a:off x="7881566" y="3429000"/>
              <a:ext cx="45944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Base64, Base32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D46F14-1815-4655-85D2-C66A2D3A65E0}"/>
              </a:ext>
            </a:extLst>
          </p:cNvPr>
          <p:cNvGrpSpPr/>
          <p:nvPr/>
        </p:nvGrpSpPr>
        <p:grpSpPr>
          <a:xfrm>
            <a:off x="1199666" y="5549357"/>
            <a:ext cx="3109576" cy="550293"/>
            <a:chOff x="7881565" y="3094151"/>
            <a:chExt cx="4600241" cy="55029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AE7083-6FA7-4493-9638-75D1E6F9D619}"/>
                </a:ext>
              </a:extLst>
            </p:cNvPr>
            <p:cNvSpPr txBox="1"/>
            <p:nvPr/>
          </p:nvSpPr>
          <p:spPr>
            <a:xfrm>
              <a:off x="7881565" y="3094151"/>
              <a:ext cx="46002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>
                  <a:solidFill>
                    <a:schemeClr val="bg1"/>
                  </a:solidFill>
                  <a:latin typeface="Raleway ExtraBold" panose="020B0903030101060003" pitchFamily="34" charset="0"/>
                </a:rPr>
                <a:t>Criptografada</a:t>
              </a:r>
              <a:endParaRPr lang="id-ID" sz="1400" dirty="0">
                <a:solidFill>
                  <a:schemeClr val="accent1"/>
                </a:solidFill>
                <a:latin typeface="Raleway ExtraBold" panose="020B09030301010600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957B50C-B157-442A-BB30-848C096C74D6}"/>
                </a:ext>
              </a:extLst>
            </p:cNvPr>
            <p:cNvSpPr txBox="1"/>
            <p:nvPr/>
          </p:nvSpPr>
          <p:spPr>
            <a:xfrm>
              <a:off x="7881566" y="3429000"/>
              <a:ext cx="45944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Criptografia</a:t>
              </a:r>
              <a:r>
                <a:rPr lang="en-US" sz="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é </a:t>
              </a:r>
              <a:r>
                <a:rPr lang="en-US" sz="8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reversivel</a:t>
              </a:r>
              <a:endParaRPr lang="id-ID" sz="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7622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Dark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Theme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</TotalTime>
  <Words>2019</Words>
  <Application>Microsoft Office PowerPoint</Application>
  <PresentationFormat>Widescreen</PresentationFormat>
  <Paragraphs>312</Paragraphs>
  <Slides>25</Slides>
  <Notes>24</Notes>
  <HiddenSlides>0</HiddenSlides>
  <MMClips>0</MMClips>
  <ScaleCrop>false</ScaleCrop>
  <HeadingPairs>
    <vt:vector size="8" baseType="variant">
      <vt:variant>
        <vt:lpstr>Fontes usadas</vt:lpstr>
      </vt:variant>
      <vt:variant>
        <vt:i4>14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25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Lato Light</vt:lpstr>
      <vt:lpstr>LineAwesome</vt:lpstr>
      <vt:lpstr>Raleway</vt:lpstr>
      <vt:lpstr>Raleway ExtraBold</vt:lpstr>
      <vt:lpstr>Raleway Light</vt:lpstr>
      <vt:lpstr>Raleway SemiBold</vt:lpstr>
      <vt:lpstr>Raleway Thin</vt:lpstr>
      <vt:lpstr>Roboto</vt:lpstr>
      <vt:lpstr>Roboto Black</vt:lpstr>
      <vt:lpstr>Roboto Condensed</vt:lpstr>
      <vt:lpstr>Dark Theme</vt:lpstr>
      <vt:lpstr>Light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Não existe sistema 100% seguro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HASH</vt:lpstr>
      <vt:lpstr>HASH</vt:lpstr>
      <vt:lpstr>Apresentação do PowerPoint</vt:lpstr>
      <vt:lpstr>Apresentação do PowerPoint</vt:lpstr>
      <vt:lpstr>HASH</vt:lpstr>
      <vt:lpstr>Apresentação do PowerPoint</vt:lpstr>
      <vt:lpstr>Apresentação do PowerPoint</vt:lpstr>
      <vt:lpstr>Apresentação do PowerPoint</vt:lpstr>
      <vt:lpstr>Apresentação do PowerPoint</vt:lpstr>
      <vt:lpstr>Obrigado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Adika Saputra</dc:creator>
  <cp:lastModifiedBy>Bruno Brito</cp:lastModifiedBy>
  <cp:revision>1527</cp:revision>
  <dcterms:created xsi:type="dcterms:W3CDTF">2018-12-26T17:13:31Z</dcterms:created>
  <dcterms:modified xsi:type="dcterms:W3CDTF">2020-01-23T04:55:45Z</dcterms:modified>
</cp:coreProperties>
</file>